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17" r:id="rId2"/>
    <p:sldId id="707" r:id="rId3"/>
    <p:sldId id="942" r:id="rId4"/>
    <p:sldId id="1125" r:id="rId5"/>
    <p:sldId id="926" r:id="rId6"/>
    <p:sldId id="3316" r:id="rId7"/>
    <p:sldId id="951" r:id="rId8"/>
    <p:sldId id="3305" r:id="rId9"/>
    <p:sldId id="924" r:id="rId10"/>
    <p:sldId id="3303" r:id="rId11"/>
    <p:sldId id="3306" r:id="rId12"/>
    <p:sldId id="3307" r:id="rId13"/>
    <p:sldId id="944" r:id="rId14"/>
    <p:sldId id="3309" r:id="rId15"/>
    <p:sldId id="953" r:id="rId16"/>
    <p:sldId id="3311" r:id="rId17"/>
    <p:sldId id="3312" r:id="rId18"/>
    <p:sldId id="3313" r:id="rId19"/>
    <p:sldId id="3314" r:id="rId20"/>
    <p:sldId id="3315" r:id="rId21"/>
    <p:sldId id="751" r:id="rId22"/>
  </p:sldIdLst>
  <p:sldSz cx="13439775" cy="7561263"/>
  <p:notesSz cx="6797675" cy="9926638"/>
  <p:defaultTextStyle>
    <a:defPPr>
      <a:defRPr lang="en-US"/>
    </a:defPPr>
    <a:lvl1pPr marL="0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902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1802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7704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3606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9507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5408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81310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7211" algn="l" defTabSz="10518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orient="horz" pos="123">
          <p15:clr>
            <a:srgbClr val="A4A3A4"/>
          </p15:clr>
        </p15:guide>
        <p15:guide id="3" orient="horz" pos="6130">
          <p15:clr>
            <a:srgbClr val="A4A3A4"/>
          </p15:clr>
        </p15:guide>
        <p15:guide id="4" orient="horz" pos="5884">
          <p15:clr>
            <a:srgbClr val="A4A3A4"/>
          </p15:clr>
        </p15:guide>
        <p15:guide id="5" orient="horz" pos="2732">
          <p15:clr>
            <a:srgbClr val="A4A3A4"/>
          </p15:clr>
        </p15:guide>
        <p15:guide id="6" orient="horz" pos="2634">
          <p15:clr>
            <a:srgbClr val="A4A3A4"/>
          </p15:clr>
        </p15:guide>
        <p15:guide id="7" orient="horz" pos="517">
          <p15:clr>
            <a:srgbClr val="A4A3A4"/>
          </p15:clr>
        </p15:guide>
        <p15:guide id="8" pos="2141">
          <p15:clr>
            <a:srgbClr val="A4A3A4"/>
          </p15:clr>
        </p15:guide>
        <p15:guide id="9" pos="118">
          <p15:clr>
            <a:srgbClr val="A4A3A4"/>
          </p15:clr>
        </p15:guide>
        <p15:guide id="10" pos="4164">
          <p15:clr>
            <a:srgbClr val="A4A3A4"/>
          </p15:clr>
        </p15:guide>
        <p15:guide id="11" pos="289">
          <p15:clr>
            <a:srgbClr val="A4A3A4"/>
          </p15:clr>
        </p15:guide>
        <p15:guide id="12" pos="40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C54"/>
    <a:srgbClr val="FFCC99"/>
    <a:srgbClr val="99FF99"/>
    <a:srgbClr val="9F1535"/>
    <a:srgbClr val="7F7F7F"/>
    <a:srgbClr val="007681"/>
    <a:srgbClr val="E87722"/>
    <a:srgbClr val="009D9C"/>
    <a:srgbClr val="057680"/>
    <a:srgbClr val="A6A6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65" autoAdjust="0"/>
    <p:restoredTop sz="81257" autoAdjust="0"/>
  </p:normalViewPr>
  <p:slideViewPr>
    <p:cSldViewPr snapToObjects="1" showGuides="1">
      <p:cViewPr varScale="1">
        <p:scale>
          <a:sx n="80" d="100"/>
          <a:sy n="80" d="100"/>
        </p:scale>
        <p:origin x="-149" y="-77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Objects="1" showGuides="1">
      <p:cViewPr>
        <p:scale>
          <a:sx n="69" d="100"/>
          <a:sy n="69" d="100"/>
        </p:scale>
        <p:origin x="2574" y="-456"/>
      </p:cViewPr>
      <p:guideLst>
        <p:guide orient="horz" pos="3127"/>
        <p:guide orient="horz" pos="123"/>
        <p:guide orient="horz" pos="6130"/>
        <p:guide orient="horz" pos="5884"/>
        <p:guide orient="horz" pos="2732"/>
        <p:guide orient="horz" pos="2634"/>
        <p:guide orient="horz" pos="517"/>
        <p:guide pos="2141"/>
        <p:guide pos="118"/>
        <p:guide pos="4164"/>
        <p:guide pos="289"/>
        <p:guide pos="40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Office_Excel_Worksheet5.xlsx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 </a:t>
            </a:r>
            <a:r>
              <a:rPr lang="en-US" sz="16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naselja</a:t>
            </a: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908447093841427"/>
          <c:y val="3.665371072115168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878983218126395E-2"/>
          <c:y val="0.13484021345985797"/>
          <c:w val="0.88972412657656086"/>
          <c:h val="0.636718644341644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Type of settlement</c:v>
                </c:pt>
              </c:strCache>
            </c:strRef>
          </c:tx>
          <c:spPr>
            <a:solidFill>
              <a:srgbClr val="009D9C"/>
            </a:solidFill>
            <a:ln>
              <a:noFill/>
            </a:ln>
            <a:effectLst/>
          </c:spPr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64.099999999999994</c:v>
                </c:pt>
                <c:pt idx="1">
                  <c:v>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B4-4790-9F1E-D43997EA31CF}"/>
            </c:ext>
          </c:extLst>
        </c:ser>
        <c:dLbls/>
        <c:gapWidth val="99"/>
        <c:overlap val="-27"/>
        <c:axId val="141739904"/>
        <c:axId val="141988224"/>
      </c:barChart>
      <c:catAx>
        <c:axId val="141739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1988224"/>
        <c:crosses val="autoZero"/>
        <c:auto val="1"/>
        <c:lblAlgn val="ctr"/>
        <c:lblOffset val="100"/>
      </c:catAx>
      <c:valAx>
        <c:axId val="141988224"/>
        <c:scaling>
          <c:orientation val="minMax"/>
          <c:max val="100"/>
          <c:min val="0"/>
        </c:scaling>
        <c:delete val="1"/>
        <c:axPos val="l"/>
        <c:numFmt formatCode="General" sourceLinked="1"/>
        <c:tickLblPos val="none"/>
        <c:crossAx val="14173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931583247975373"/>
          <c:y val="2.629358830146232E-2"/>
          <c:w val="0.45537735414652109"/>
          <c:h val="0.958439257592801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F1535"/>
            </a:solidFill>
            <a:ln>
              <a:noFill/>
            </a:ln>
            <a:effectLst/>
          </c:spPr>
          <c:dPt>
            <c:idx val="0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781-4521-A3CD-DB0E8BCBA332}"/>
              </c:ext>
            </c:extLst>
          </c:dPt>
          <c:dPt>
            <c:idx val="1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81-4521-A3CD-DB0E8BCBA332}"/>
              </c:ext>
            </c:extLst>
          </c:dPt>
          <c:dPt>
            <c:idx val="2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781-4521-A3CD-DB0E8BCBA332}"/>
              </c:ext>
            </c:extLst>
          </c:dPt>
          <c:dPt>
            <c:idx val="3"/>
            <c:spPr>
              <a:solidFill>
                <a:srgbClr val="E877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81-4521-A3CD-DB0E8BCBA332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5FB4-49C1-AC22-8340BC6A9C3B}"/>
              </c:ext>
            </c:extLst>
          </c:dPt>
          <c:dPt>
            <c:idx val="7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C6-4BBD-AF92-53B5664F8177}"/>
              </c:ext>
            </c:extLst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C6-4BBD-AF92-53B5664F8177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1 – Veoma mali uticaj</c:v>
                </c:pt>
                <c:pt idx="1">
                  <c:v>2</c:v>
                </c:pt>
                <c:pt idx="2">
                  <c:v>MALI UTICAJ (1+2)</c:v>
                </c:pt>
                <c:pt idx="3">
                  <c:v>3</c:v>
                </c:pt>
                <c:pt idx="4">
                  <c:v>VELIKI UTICAJ (4+5)</c:v>
                </c:pt>
                <c:pt idx="5">
                  <c:v>4</c:v>
                </c:pt>
                <c:pt idx="6">
                  <c:v>5 – Veoma veliki uticaj</c:v>
                </c:pt>
                <c:pt idx="7">
                  <c:v>Ne zna/Odbija da odgovori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7.5</c:v>
                </c:pt>
                <c:pt idx="1">
                  <c:v>7</c:v>
                </c:pt>
                <c:pt idx="2">
                  <c:v>14.5</c:v>
                </c:pt>
                <c:pt idx="3">
                  <c:v>23.7</c:v>
                </c:pt>
                <c:pt idx="4">
                  <c:v>58.2</c:v>
                </c:pt>
                <c:pt idx="5">
                  <c:v>14.3</c:v>
                </c:pt>
                <c:pt idx="6">
                  <c:v>43.9</c:v>
                </c:pt>
                <c:pt idx="7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81-4521-A3CD-DB0E8BCBA332}"/>
            </c:ext>
          </c:extLst>
        </c:ser>
        <c:dLbls>
          <c:showVal val="1"/>
        </c:dLbls>
        <c:gapWidth val="50"/>
        <c:axId val="144557568"/>
        <c:axId val="144559104"/>
      </c:barChart>
      <c:catAx>
        <c:axId val="14455756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59104"/>
        <c:crosses val="autoZero"/>
        <c:auto val="1"/>
        <c:lblAlgn val="ctr"/>
        <c:lblOffset val="100"/>
      </c:catAx>
      <c:valAx>
        <c:axId val="144559104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14455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1">
          <a:solidFill>
            <a:schemeClr val="tx1"/>
          </a:solidFill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931583247975373"/>
          <c:y val="2.629358830146232E-2"/>
          <c:w val="0.45537735414652109"/>
          <c:h val="0.958439257592801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F1535"/>
            </a:solidFill>
            <a:ln>
              <a:noFill/>
            </a:ln>
            <a:effectLst/>
          </c:spPr>
          <c:dPt>
            <c:idx val="0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50-432E-9247-0D37950E81C9}"/>
              </c:ext>
            </c:extLst>
          </c:dPt>
          <c:dPt>
            <c:idx val="1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50-432E-9247-0D37950E81C9}"/>
              </c:ext>
            </c:extLst>
          </c:dPt>
          <c:dPt>
            <c:idx val="2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50-432E-9247-0D37950E81C9}"/>
              </c:ext>
            </c:extLst>
          </c:dPt>
          <c:dPt>
            <c:idx val="3"/>
            <c:spPr>
              <a:solidFill>
                <a:srgbClr val="E877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50-432E-9247-0D37950E81C9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9-BD50-432E-9247-0D37950E81C9}"/>
              </c:ext>
            </c:extLst>
          </c:dPt>
          <c:dPt>
            <c:idx val="7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D50-432E-9247-0D37950E81C9}"/>
              </c:ext>
            </c:extLst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D50-432E-9247-0D37950E81C9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1 – Veoma mali uticaj</c:v>
                </c:pt>
                <c:pt idx="1">
                  <c:v>2</c:v>
                </c:pt>
                <c:pt idx="2">
                  <c:v>MALI UTICAJ (1+2)</c:v>
                </c:pt>
                <c:pt idx="3">
                  <c:v>3</c:v>
                </c:pt>
                <c:pt idx="4">
                  <c:v>VELIKI UTICAJ (4+5)</c:v>
                </c:pt>
                <c:pt idx="5">
                  <c:v>4</c:v>
                </c:pt>
                <c:pt idx="6">
                  <c:v>5 – Veoma veliki uticaj</c:v>
                </c:pt>
                <c:pt idx="7">
                  <c:v>Ne zna/Odbija da odgovori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7.5</c:v>
                </c:pt>
                <c:pt idx="1">
                  <c:v>7</c:v>
                </c:pt>
                <c:pt idx="2">
                  <c:v>14.6</c:v>
                </c:pt>
                <c:pt idx="3">
                  <c:v>20.399999999999999</c:v>
                </c:pt>
                <c:pt idx="4">
                  <c:v>61.4</c:v>
                </c:pt>
                <c:pt idx="5">
                  <c:v>13.8</c:v>
                </c:pt>
                <c:pt idx="6">
                  <c:v>47.6</c:v>
                </c:pt>
                <c:pt idx="7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D50-432E-9247-0D37950E81C9}"/>
            </c:ext>
          </c:extLst>
        </c:ser>
        <c:dLbls>
          <c:showVal val="1"/>
        </c:dLbls>
        <c:gapWidth val="50"/>
        <c:axId val="144721024"/>
        <c:axId val="144722560"/>
      </c:barChart>
      <c:catAx>
        <c:axId val="144721024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22560"/>
        <c:crosses val="autoZero"/>
        <c:auto val="1"/>
        <c:lblAlgn val="ctr"/>
        <c:lblOffset val="100"/>
      </c:catAx>
      <c:valAx>
        <c:axId val="144722560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14472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1">
          <a:solidFill>
            <a:schemeClr val="tx1"/>
          </a:solidFill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931583247975373"/>
          <c:y val="2.629358830146232E-2"/>
          <c:w val="0.45537735414652109"/>
          <c:h val="0.958439257592801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F1535"/>
            </a:solidFill>
            <a:ln>
              <a:noFill/>
            </a:ln>
            <a:effectLst/>
          </c:spPr>
          <c:dPt>
            <c:idx val="0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8C-4109-9251-39732CE67973}"/>
              </c:ext>
            </c:extLst>
          </c:dPt>
          <c:dPt>
            <c:idx val="1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8C-4109-9251-39732CE67973}"/>
              </c:ext>
            </c:extLst>
          </c:dPt>
          <c:dPt>
            <c:idx val="2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8C-4109-9251-39732CE67973}"/>
              </c:ext>
            </c:extLst>
          </c:dPt>
          <c:dPt>
            <c:idx val="3"/>
            <c:spPr>
              <a:solidFill>
                <a:srgbClr val="E877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8C-4109-9251-39732CE67973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9-3C8C-4109-9251-39732CE67973}"/>
              </c:ext>
            </c:extLst>
          </c:dPt>
          <c:dPt>
            <c:idx val="7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C8C-4109-9251-39732CE67973}"/>
              </c:ext>
            </c:extLst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C8C-4109-9251-39732CE67973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1 – Veoma mali uticaj</c:v>
                </c:pt>
                <c:pt idx="1">
                  <c:v>2</c:v>
                </c:pt>
                <c:pt idx="2">
                  <c:v>MALI UTICAJ (1+2)</c:v>
                </c:pt>
                <c:pt idx="3">
                  <c:v>3</c:v>
                </c:pt>
                <c:pt idx="4">
                  <c:v>VELIKI UTICAJ (4+5)</c:v>
                </c:pt>
                <c:pt idx="5">
                  <c:v>4</c:v>
                </c:pt>
                <c:pt idx="6">
                  <c:v>5 – Veoma veliki uticaj</c:v>
                </c:pt>
                <c:pt idx="7">
                  <c:v>Ne zna/Odbija da odgovori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7.9</c:v>
                </c:pt>
                <c:pt idx="1">
                  <c:v>9</c:v>
                </c:pt>
                <c:pt idx="2">
                  <c:v>16.8</c:v>
                </c:pt>
                <c:pt idx="3">
                  <c:v>24.6</c:v>
                </c:pt>
                <c:pt idx="4">
                  <c:v>54.9</c:v>
                </c:pt>
                <c:pt idx="5">
                  <c:v>17.5</c:v>
                </c:pt>
                <c:pt idx="6">
                  <c:v>37.4</c:v>
                </c:pt>
                <c:pt idx="7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C8C-4109-9251-39732CE67973}"/>
            </c:ext>
          </c:extLst>
        </c:ser>
        <c:dLbls>
          <c:showVal val="1"/>
        </c:dLbls>
        <c:gapWidth val="50"/>
        <c:axId val="144765312"/>
        <c:axId val="144766848"/>
      </c:barChart>
      <c:catAx>
        <c:axId val="14476531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66848"/>
        <c:crosses val="autoZero"/>
        <c:auto val="1"/>
        <c:lblAlgn val="ctr"/>
        <c:lblOffset val="100"/>
      </c:catAx>
      <c:valAx>
        <c:axId val="144766848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14476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="1">
          <a:solidFill>
            <a:schemeClr val="tx1"/>
          </a:solidFill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128603104212865"/>
          <c:y val="0.22646310432569974"/>
          <c:w val="0.57649667405764959"/>
          <c:h val="0.661577608142495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6143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001C54"/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89-4889-B15E-D73D8F583E40}"/>
              </c:ext>
            </c:extLst>
          </c:dPt>
          <c:dPt>
            <c:idx val="1"/>
            <c:spPr>
              <a:solidFill>
                <a:srgbClr val="9F1535"/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89-4889-B15E-D73D8F583E40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89-4889-B15E-D73D8F583E40}"/>
              </c:ext>
            </c:extLst>
          </c:dPt>
          <c:dLbls>
            <c:dLbl>
              <c:idx val="0"/>
              <c:layout>
                <c:manualLayout>
                  <c:x val="-0.12624749159308424"/>
                  <c:y val="8.078050473279288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9-4889-B15E-D73D8F583E40}"/>
                </c:ext>
              </c:extLst>
            </c:dLbl>
            <c:dLbl>
              <c:idx val="1"/>
              <c:layout>
                <c:manualLayout>
                  <c:x val="0.13733459727916461"/>
                  <c:y val="-0.14737780796789346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9-4889-B15E-D73D8F583E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9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33.6</c:v>
                </c:pt>
                <c:pt idx="1">
                  <c:v>57.8</c:v>
                </c:pt>
                <c:pt idx="2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89-4889-B15E-D73D8F583E40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hlink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89-4889-B15E-D73D8F583E40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5776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89-4889-B15E-D73D8F583E40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789-4889-B15E-D73D8F583E40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89-4889-B15E-D73D8F583E40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8080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789-4889-B15E-D73D8F583E40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66CC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789-4889-B15E-D73D8F583E40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CCC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789-4889-B15E-D73D8F583E40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789-4889-B15E-D73D8F583E40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789-4889-B15E-D73D8F583E40}"/>
            </c:ext>
          </c:extLst>
        </c:ser>
        <c:ser>
          <c:idx val="10"/>
          <c:order val="1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789-4889-B15E-D73D8F583E40}"/>
            </c:ext>
          </c:extLst>
        </c:ser>
        <c:ser>
          <c:idx val="11"/>
          <c:order val="1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E789-4889-B15E-D73D8F583E40}"/>
            </c:ext>
          </c:extLst>
        </c:ser>
        <c:ser>
          <c:idx val="12"/>
          <c:order val="1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E789-4889-B15E-D73D8F583E40}"/>
            </c:ext>
          </c:extLst>
        </c:ser>
        <c:ser>
          <c:idx val="13"/>
          <c:order val="1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E789-4889-B15E-D73D8F583E40}"/>
            </c:ext>
          </c:extLst>
        </c:ser>
        <c:ser>
          <c:idx val="14"/>
          <c:order val="1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808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E789-4889-B15E-D73D8F583E40}"/>
            </c:ext>
          </c:extLst>
        </c:ser>
        <c:ser>
          <c:idx val="15"/>
          <c:order val="1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789-4889-B15E-D73D8F583E40}"/>
            </c:ext>
          </c:extLst>
        </c:ser>
        <c:ser>
          <c:idx val="16"/>
          <c:order val="1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6969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E789-4889-B15E-D73D8F583E40}"/>
            </c:ext>
          </c:extLst>
        </c:ser>
        <c:ser>
          <c:idx val="17"/>
          <c:order val="1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577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E789-4889-B15E-D73D8F583E40}"/>
            </c:ext>
          </c:extLst>
        </c:ser>
        <c:ser>
          <c:idx val="18"/>
          <c:order val="1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83F32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E789-4889-B15E-D73D8F583E40}"/>
            </c:ext>
          </c:extLst>
        </c:ser>
        <c:ser>
          <c:idx val="19"/>
          <c:order val="1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643E6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E789-4889-B15E-D73D8F583E40}"/>
            </c:ext>
          </c:extLst>
        </c:ser>
        <c:ser>
          <c:idx val="20"/>
          <c:order val="2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808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E789-4889-B15E-D73D8F583E40}"/>
            </c:ext>
          </c:extLst>
        </c:ser>
        <c:ser>
          <c:idx val="21"/>
          <c:order val="2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4A86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E789-4889-B15E-D73D8F583E40}"/>
            </c:ext>
          </c:extLst>
        </c:ser>
        <c:ser>
          <c:idx val="22"/>
          <c:order val="2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99CC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E-E789-4889-B15E-D73D8F583E40}"/>
            </c:ext>
          </c:extLst>
        </c:ser>
        <c:ser>
          <c:idx val="23"/>
          <c:order val="2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472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1-E789-4889-B15E-D73D8F583E40}"/>
            </c:ext>
          </c:extLst>
        </c:ser>
        <c:ser>
          <c:idx val="24"/>
          <c:order val="2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0C0C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4-E789-4889-B15E-D73D8F583E40}"/>
            </c:ext>
          </c:extLst>
        </c:ser>
        <c:ser>
          <c:idx val="25"/>
          <c:order val="2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9DD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7-E789-4889-B15E-D73D8F583E40}"/>
            </c:ext>
          </c:extLst>
        </c:ser>
        <c:ser>
          <c:idx val="26"/>
          <c:order val="2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AA74A5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A-E789-4889-B15E-D73D8F583E40}"/>
            </c:ext>
          </c:extLst>
        </c:ser>
        <c:ser>
          <c:idx val="27"/>
          <c:order val="2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8B17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D-E789-4889-B15E-D73D8F583E40}"/>
            </c:ext>
          </c:extLst>
        </c:ser>
        <c:ser>
          <c:idx val="28"/>
          <c:order val="2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A449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0-E789-4889-B15E-D73D8F583E40}"/>
            </c:ext>
          </c:extLst>
        </c:ser>
        <c:ser>
          <c:idx val="29"/>
          <c:order val="2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BD7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3-E789-4889-B15E-D73D8F583E40}"/>
            </c:ext>
          </c:extLst>
        </c:ser>
        <c:ser>
          <c:idx val="30"/>
          <c:order val="3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5DB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6-E789-4889-B15E-D73D8F583E40}"/>
            </c:ext>
          </c:extLst>
        </c:ser>
        <c:ser>
          <c:idx val="31"/>
          <c:order val="3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D62A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9-E789-4889-B15E-D73D8F583E40}"/>
            </c:ext>
          </c:extLst>
        </c:ser>
        <c:ser>
          <c:idx val="32"/>
          <c:order val="3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5E3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C-E789-4889-B15E-D73D8F583E40}"/>
            </c:ext>
          </c:extLst>
        </c:ser>
        <c:ser>
          <c:idx val="33"/>
          <c:order val="3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2958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F-E789-4889-B15E-D73D8F583E40}"/>
            </c:ext>
          </c:extLst>
        </c:ser>
        <c:ser>
          <c:idx val="34"/>
          <c:order val="3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CE6E4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2-E789-4889-B15E-D73D8F583E40}"/>
            </c:ext>
          </c:extLst>
        </c:ser>
        <c:ser>
          <c:idx val="35"/>
          <c:order val="3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0E6F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5-E789-4889-B15E-D73D8F583E40}"/>
            </c:ext>
          </c:extLst>
        </c:ser>
        <c:ser>
          <c:idx val="36"/>
          <c:order val="3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D6A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8-E789-4889-B15E-D73D8F583E40}"/>
            </c:ext>
          </c:extLst>
        </c:ser>
        <c:ser>
          <c:idx val="37"/>
          <c:order val="3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AFE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B-E789-4889-B15E-D73D8F583E40}"/>
            </c:ext>
          </c:extLst>
        </c:ser>
        <c:ser>
          <c:idx val="38"/>
          <c:order val="3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1F3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E-E789-4889-B15E-D73D8F583E40}"/>
            </c:ext>
          </c:extLst>
        </c:ser>
        <c:ser>
          <c:idx val="39"/>
          <c:order val="3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1-E789-4889-B15E-D73D8F583E40}"/>
            </c:ext>
          </c:extLst>
        </c:ser>
        <c:ser>
          <c:idx val="40"/>
          <c:order val="4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8F0D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4-E789-4889-B15E-D73D8F583E40}"/>
            </c:ext>
          </c:extLst>
        </c:ser>
        <c:ser>
          <c:idx val="41"/>
          <c:order val="4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7-E789-4889-B15E-D73D8F583E40}"/>
            </c:ext>
          </c:extLst>
        </c:ser>
        <c:ser>
          <c:idx val="42"/>
          <c:order val="4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CC9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A-E789-4889-B15E-D73D8F583E40}"/>
            </c:ext>
          </c:extLst>
        </c:ser>
        <c:ser>
          <c:idx val="43"/>
          <c:order val="4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D655B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D-E789-4889-B15E-D73D8F583E40}"/>
            </c:ext>
          </c:extLst>
        </c:ser>
        <c:ser>
          <c:idx val="45"/>
          <c:order val="4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75383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0-E789-4889-B15E-D73D8F583E40}"/>
            </c:ext>
          </c:extLst>
        </c:ser>
        <c:ser>
          <c:idx val="46"/>
          <c:order val="4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54BA7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3-E789-4889-B15E-D73D8F583E40}"/>
            </c:ext>
          </c:extLst>
        </c:ser>
        <c:ser>
          <c:idx val="44"/>
          <c:order val="4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DDDDD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6-E789-4889-B15E-D73D8F583E40}"/>
            </c:ext>
          </c:extLst>
        </c:ser>
        <c:ser>
          <c:idx val="47"/>
          <c:order val="4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7AA5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9-E789-4889-B15E-D73D8F583E40}"/>
            </c:ext>
          </c:extLst>
        </c:ser>
        <c:ser>
          <c:idx val="48"/>
          <c:order val="4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B0E0B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C-E789-4889-B15E-D73D8F583E40}"/>
            </c:ext>
          </c:extLst>
        </c:ser>
        <c:ser>
          <c:idx val="49"/>
          <c:order val="4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7BFBB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F-E789-4889-B15E-D73D8F583E40}"/>
            </c:ext>
          </c:extLst>
        </c:ser>
        <c:ser>
          <c:idx val="50"/>
          <c:order val="5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AEAE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2-E789-4889-B15E-D73D8F583E40}"/>
            </c:ext>
          </c:extLst>
        </c:ser>
        <c:ser>
          <c:idx val="51"/>
          <c:order val="5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DAFC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5-E789-4889-B15E-D73D8F583E40}"/>
            </c:ext>
          </c:extLst>
        </c:ser>
        <c:ser>
          <c:idx val="52"/>
          <c:order val="5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23C5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8-E789-4889-B15E-D73D8F583E40}"/>
            </c:ext>
          </c:extLst>
        </c:ser>
        <c:ser>
          <c:idx val="53"/>
          <c:order val="5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FC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B-E789-4889-B15E-D73D8F583E40}"/>
            </c:ext>
          </c:extLst>
        </c:ser>
        <c:ser>
          <c:idx val="54"/>
          <c:order val="5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AEE52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E-E789-4889-B15E-D73D8F583E40}"/>
            </c:ext>
          </c:extLst>
        </c:ser>
        <c:ser>
          <c:idx val="55"/>
          <c:order val="5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B2929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1-E789-4889-B15E-D73D8F583E40}"/>
            </c:ext>
          </c:extLst>
        </c:ser>
        <c:ser>
          <c:idx val="56"/>
          <c:order val="5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E87722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4-E789-4889-B15E-D73D8F583E40}"/>
            </c:ext>
          </c:extLst>
        </c:ser>
        <c:ser>
          <c:idx val="57"/>
          <c:order val="5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F1BE48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7-E789-4889-B15E-D73D8F583E40}"/>
            </c:ext>
          </c:extLst>
        </c:ser>
        <c:ser>
          <c:idx val="58"/>
          <c:order val="5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485CC7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A-E789-4889-B15E-D73D8F583E40}"/>
            </c:ext>
          </c:extLst>
        </c:ser>
        <c:ser>
          <c:idx val="59"/>
          <c:order val="5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00B2A9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D-E789-4889-B15E-D73D8F583E40}"/>
            </c:ext>
          </c:extLst>
        </c:ser>
        <c:ser>
          <c:idx val="60"/>
          <c:order val="6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888B8D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0-E789-4889-B15E-D73D8F583E40}"/>
            </c:ext>
          </c:extLst>
        </c:ser>
        <c:ser>
          <c:idx val="61"/>
          <c:order val="6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1B365D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3-E789-4889-B15E-D73D8F583E40}"/>
            </c:ext>
          </c:extLst>
        </c:ser>
        <c:ser>
          <c:idx val="62"/>
          <c:order val="6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0066CC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6-E789-4889-B15E-D73D8F583E40}"/>
            </c:ext>
          </c:extLst>
        </c:ser>
        <c:ser>
          <c:idx val="63"/>
          <c:order val="6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CCCCFF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9-E789-4889-B15E-D73D8F583E40}"/>
            </c:ext>
          </c:extLst>
        </c:ser>
        <c:dLbls>
          <c:showVal val="1"/>
        </c:dLbls>
        <c:firstSliceAng val="0"/>
      </c:pieChart>
      <c:spPr>
        <a:noFill/>
        <a:ln w="36143">
          <a:noFill/>
        </a:ln>
      </c:spPr>
    </c:plotArea>
    <c:legend>
      <c:legendPos val="t"/>
      <c:layout>
        <c:manualLayout>
          <c:xMode val="edge"/>
          <c:yMode val="edge"/>
          <c:x val="6.0977576188614296E-2"/>
          <c:y val="5.3263183836271336E-2"/>
          <c:w val="0.87804484762277157"/>
          <c:h val="0.11443116737041839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  <a:latin typeface="+mj-lt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3131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9015987743263738"/>
          <c:y val="0.21354636494693971"/>
          <c:w val="0.67916782426924138"/>
          <c:h val="0.651375158937492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1C54"/>
            </a:solidFill>
            <a:ln>
              <a:solidFill>
                <a:schemeClr val="bg1"/>
              </a:solidFill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E1B-45BD-ACD8-2D2FCB13FDAC}"/>
              </c:ext>
            </c:extLst>
          </c:dPt>
          <c:dPt>
            <c:idx val="1"/>
            <c:spPr>
              <a:solidFill>
                <a:srgbClr val="9F1535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1B-45BD-ACD8-2D2FCB13FDAC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E1B-45BD-ACD8-2D2FCB13FDAC}"/>
              </c:ext>
            </c:extLst>
          </c:dPt>
          <c:dPt>
            <c:idx val="3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E1B-45BD-ACD8-2D2FCB13FDAC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7-8E1B-45BD-ACD8-2D2FCB13FDAC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8-8E1B-45BD-ACD8-2D2FCB13FDAC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32.300000000000011</c:v>
                </c:pt>
                <c:pt idx="1">
                  <c:v>60.1</c:v>
                </c:pt>
                <c:pt idx="2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E1B-45BD-ACD8-2D2FCB13FDAC}"/>
            </c:ext>
          </c:extLst>
        </c:ser>
        <c:dLbls>
          <c:showPercent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7.5190261622201951E-2"/>
          <c:y val="0"/>
          <c:w val="0.92480973837779823"/>
          <c:h val="0.129817914311083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57843401746696288"/>
          <c:y val="9.9883483833381873E-2"/>
          <c:w val="0.49866139434455298"/>
          <c:h val="0.9865179194188032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F1535"/>
            </a:solidFill>
            <a:ln w="18540">
              <a:solidFill>
                <a:srgbClr val="FFFFFF"/>
              </a:solidFill>
              <a:prstDash val="solid"/>
            </a:ln>
          </c:spPr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798D-4CB5-A49A-527618260359}"/>
              </c:ext>
            </c:extLst>
          </c:dPt>
          <c:dPt>
            <c:idx val="7"/>
            <c:spPr>
              <a:solidFill>
                <a:schemeClr val="bg1">
                  <a:lumMod val="50000"/>
                </a:schemeClr>
              </a:solidFill>
              <a:ln w="18540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9D-4489-ABEA-90DD8EA0123C}"/>
              </c:ext>
            </c:extLst>
          </c:dPt>
          <c:dPt>
            <c:idx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8D-4CB5-A49A-527618260359}"/>
              </c:ext>
            </c:extLst>
          </c:dPt>
          <c:dPt>
            <c:idx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2-798D-4CB5-A49A-527618260359}"/>
              </c:ext>
            </c:extLst>
          </c:dPt>
          <c:dPt>
            <c:idx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98D-4CB5-A49A-527618260359}"/>
              </c:ext>
            </c:extLst>
          </c:dPt>
          <c:dPt>
            <c:idx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5-798D-4CB5-A49A-527618260359}"/>
              </c:ext>
            </c:extLst>
          </c:dPt>
          <c:dPt>
            <c:idx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6-798D-4CB5-A49A-527618260359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Uticajni pojedinci</c:v>
                </c:pt>
                <c:pt idx="1">
                  <c:v>Vlast</c:v>
                </c:pt>
                <c:pt idx="2">
                  <c:v>Opozicija</c:v>
                </c:pt>
                <c:pt idx="3">
                  <c:v>Mediji</c:v>
                </c:pt>
                <c:pt idx="4">
                  <c:v>Nevladine organizacije</c:v>
                </c:pt>
                <c:pt idx="5">
                  <c:v>Neko drugi</c:v>
                </c:pt>
                <c:pt idx="6">
                  <c:v>Ne zna/ Odbija da odgovori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33.1</c:v>
                </c:pt>
                <c:pt idx="2">
                  <c:v>8.5</c:v>
                </c:pt>
                <c:pt idx="3">
                  <c:v>1.8</c:v>
                </c:pt>
                <c:pt idx="4">
                  <c:v>0.70000000000000007</c:v>
                </c:pt>
                <c:pt idx="5">
                  <c:v>3.9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98D-4CB5-A49A-527618260359}"/>
            </c:ext>
          </c:extLst>
        </c:ser>
        <c:dLbls>
          <c:showVal val="1"/>
        </c:dLbls>
        <c:gapWidth val="30"/>
        <c:overlap val="100"/>
        <c:axId val="147380480"/>
        <c:axId val="147386368"/>
      </c:barChart>
      <c:catAx>
        <c:axId val="14738048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27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7386368"/>
        <c:crosses val="autoZero"/>
        <c:auto val="1"/>
        <c:lblAlgn val="ctr"/>
        <c:lblOffset val="100"/>
        <c:tickLblSkip val="1"/>
        <c:tickMarkSkip val="1"/>
      </c:catAx>
      <c:valAx>
        <c:axId val="147386368"/>
        <c:scaling>
          <c:orientation val="minMax"/>
        </c:scaling>
        <c:delete val="1"/>
        <c:axPos val="t"/>
        <c:numFmt formatCode="General" sourceLinked="1"/>
        <c:tickLblPos val="none"/>
        <c:crossAx val="147380480"/>
        <c:crosses val="autoZero"/>
        <c:crossBetween val="between"/>
      </c:valAx>
      <c:spPr>
        <a:noFill/>
        <a:ln w="370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+mj-lt"/>
          <a:ea typeface="Arial"/>
          <a:cs typeface="Arial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5458918690297978"/>
          <c:y val="2.629358830146232E-2"/>
          <c:w val="0.43707891591743919"/>
          <c:h val="0.958439257592801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F1535"/>
            </a:solidFill>
            <a:ln>
              <a:noFill/>
            </a:ln>
            <a:effectLst/>
          </c:spPr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1-1630-4F26-B646-1D8BA77518C8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3-1630-4F26-B646-1D8BA77518C8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5-1630-4F26-B646-1D8BA77518C8}"/>
              </c:ext>
            </c:extLst>
          </c:dPt>
          <c:dPt>
            <c:idx val="7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30-4F26-B646-1D8BA77518C8}"/>
              </c:ext>
            </c:extLst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630-4F26-B646-1D8BA77518C8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Uticajni pojedinci</c:v>
                </c:pt>
                <c:pt idx="1">
                  <c:v>Vlast</c:v>
                </c:pt>
                <c:pt idx="2">
                  <c:v>Opozicija</c:v>
                </c:pt>
                <c:pt idx="3">
                  <c:v>Nevladine organizacije</c:v>
                </c:pt>
                <c:pt idx="4">
                  <c:v>Mediji</c:v>
                </c:pt>
                <c:pt idx="5">
                  <c:v>Neko drugi</c:v>
                </c:pt>
                <c:pt idx="6">
                  <c:v>Niko</c:v>
                </c:pt>
                <c:pt idx="7">
                  <c:v>Ne zna/ Odbija da odgovori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40.4</c:v>
                </c:pt>
                <c:pt idx="1">
                  <c:v>31.3</c:v>
                </c:pt>
                <c:pt idx="2">
                  <c:v>7.3</c:v>
                </c:pt>
                <c:pt idx="3">
                  <c:v>3.2</c:v>
                </c:pt>
                <c:pt idx="4">
                  <c:v>3.1</c:v>
                </c:pt>
                <c:pt idx="5">
                  <c:v>3.2</c:v>
                </c:pt>
                <c:pt idx="6">
                  <c:v>1.3</c:v>
                </c:pt>
                <c:pt idx="7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630-4F26-B646-1D8BA77518C8}"/>
            </c:ext>
          </c:extLst>
        </c:ser>
        <c:dLbls>
          <c:showVal val="1"/>
        </c:dLbls>
        <c:gapWidth val="50"/>
        <c:axId val="99504896"/>
        <c:axId val="99506432"/>
      </c:barChart>
      <c:catAx>
        <c:axId val="9950489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06432"/>
        <c:crosses val="autoZero"/>
        <c:auto val="1"/>
        <c:lblAlgn val="ctr"/>
        <c:lblOffset val="100"/>
      </c:catAx>
      <c:valAx>
        <c:axId val="99506432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9950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931583247975373"/>
          <c:y val="2.629358830146232E-2"/>
          <c:w val="0.45537735414652109"/>
          <c:h val="0.958439257592801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F1535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81-4521-A3CD-DB0E8BCBA332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1781-4521-A3CD-DB0E8BCBA332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4-1781-4521-A3CD-DB0E8BCBA332}"/>
              </c:ext>
            </c:extLst>
          </c:dPt>
          <c:dPt>
            <c:idx val="3"/>
            <c:spPr>
              <a:solidFill>
                <a:srgbClr val="E877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81-4521-A3CD-DB0E8BCBA332}"/>
              </c:ext>
            </c:extLst>
          </c:dPt>
          <c:dPt>
            <c:idx val="4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EEE-4ECD-A271-73DB5A0FEE4F}"/>
              </c:ext>
            </c:extLst>
          </c:dPt>
          <c:dPt>
            <c:idx val="5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EEE-4ECD-A271-73DB5A0FEE4F}"/>
              </c:ext>
            </c:extLst>
          </c:dPt>
          <c:dPt>
            <c:idx val="6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B4-49C1-AC22-8340BC6A9C3B}"/>
              </c:ext>
            </c:extLst>
          </c:dPt>
          <c:dPt>
            <c:idx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C6-4BBD-AF92-53B5664F8177}"/>
              </c:ext>
            </c:extLst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C6-4BBD-AF92-53B5664F8177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1 - Veoma loše</c:v>
                </c:pt>
                <c:pt idx="1">
                  <c:v>2</c:v>
                </c:pt>
                <c:pt idx="2">
                  <c:v>Sum -</c:v>
                </c:pt>
                <c:pt idx="3">
                  <c:v>3</c:v>
                </c:pt>
                <c:pt idx="4">
                  <c:v>Sum +</c:v>
                </c:pt>
                <c:pt idx="5">
                  <c:v>4</c:v>
                </c:pt>
                <c:pt idx="6">
                  <c:v>5 - Odlično</c:v>
                </c:pt>
                <c:pt idx="7">
                  <c:v>Ne zna/ Odbija da odgovori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43.2</c:v>
                </c:pt>
                <c:pt idx="1">
                  <c:v>12.9</c:v>
                </c:pt>
                <c:pt idx="2">
                  <c:v>56.1</c:v>
                </c:pt>
                <c:pt idx="3">
                  <c:v>21.9</c:v>
                </c:pt>
                <c:pt idx="4">
                  <c:v>19.2</c:v>
                </c:pt>
                <c:pt idx="5">
                  <c:v>11.1</c:v>
                </c:pt>
                <c:pt idx="6">
                  <c:v>8</c:v>
                </c:pt>
                <c:pt idx="7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81-4521-A3CD-DB0E8BCBA332}"/>
            </c:ext>
          </c:extLst>
        </c:ser>
        <c:dLbls>
          <c:showVal val="1"/>
        </c:dLbls>
        <c:gapWidth val="50"/>
        <c:axId val="147697024"/>
        <c:axId val="147698816"/>
      </c:barChart>
      <c:catAx>
        <c:axId val="147697024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98816"/>
        <c:crosses val="autoZero"/>
        <c:auto val="1"/>
        <c:lblAlgn val="ctr"/>
        <c:lblOffset val="100"/>
      </c:catAx>
      <c:valAx>
        <c:axId val="147698816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1476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931583247975373"/>
          <c:y val="2.629358830146232E-2"/>
          <c:w val="0.45537735414652109"/>
          <c:h val="0.958439257592801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F1535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81-4521-A3CD-DB0E8BCBA332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1781-4521-A3CD-DB0E8BCBA332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4-1781-4521-A3CD-DB0E8BCBA332}"/>
              </c:ext>
            </c:extLst>
          </c:dPt>
          <c:dPt>
            <c:idx val="3"/>
            <c:spPr>
              <a:solidFill>
                <a:srgbClr val="E8772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81-4521-A3CD-DB0E8BCBA332}"/>
              </c:ext>
            </c:extLst>
          </c:dPt>
          <c:dPt>
            <c:idx val="4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051-446C-A1C7-E55EE2F27A4A}"/>
              </c:ext>
            </c:extLst>
          </c:dPt>
          <c:dPt>
            <c:idx val="5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051-446C-A1C7-E55EE2F27A4A}"/>
              </c:ext>
            </c:extLst>
          </c:dPt>
          <c:dPt>
            <c:idx val="6"/>
            <c:spPr>
              <a:solidFill>
                <a:srgbClr val="001C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B4-49C1-AC22-8340BC6A9C3B}"/>
              </c:ext>
            </c:extLst>
          </c:dPt>
          <c:dPt>
            <c:idx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C6-4BBD-AF92-53B5664F8177}"/>
              </c:ext>
            </c:extLst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C6-4BBD-AF92-53B5664F8177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1 - Veoma loše</c:v>
                </c:pt>
                <c:pt idx="1">
                  <c:v>2</c:v>
                </c:pt>
                <c:pt idx="2">
                  <c:v>Sum -</c:v>
                </c:pt>
                <c:pt idx="3">
                  <c:v>3</c:v>
                </c:pt>
                <c:pt idx="4">
                  <c:v>Sum +</c:v>
                </c:pt>
                <c:pt idx="5">
                  <c:v>4</c:v>
                </c:pt>
                <c:pt idx="6">
                  <c:v>5 - Odlično</c:v>
                </c:pt>
                <c:pt idx="7">
                  <c:v>Ne zna/ Odbija da odgovori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44.4</c:v>
                </c:pt>
                <c:pt idx="1">
                  <c:v>12.6</c:v>
                </c:pt>
                <c:pt idx="2">
                  <c:v>57</c:v>
                </c:pt>
                <c:pt idx="3">
                  <c:v>16.3</c:v>
                </c:pt>
                <c:pt idx="4">
                  <c:v>19.899999999999999</c:v>
                </c:pt>
                <c:pt idx="5">
                  <c:v>9.2000000000000011</c:v>
                </c:pt>
                <c:pt idx="6">
                  <c:v>10.6</c:v>
                </c:pt>
                <c:pt idx="7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81-4521-A3CD-DB0E8BCBA332}"/>
            </c:ext>
          </c:extLst>
        </c:ser>
        <c:dLbls>
          <c:showVal val="1"/>
        </c:dLbls>
        <c:gapWidth val="50"/>
        <c:axId val="147718912"/>
        <c:axId val="147720448"/>
      </c:barChart>
      <c:catAx>
        <c:axId val="14771891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20448"/>
        <c:crosses val="autoZero"/>
        <c:auto val="1"/>
        <c:lblAlgn val="ctr"/>
        <c:lblOffset val="100"/>
      </c:catAx>
      <c:valAx>
        <c:axId val="147720448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14771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128603104212865"/>
          <c:y val="0.22646310432569974"/>
          <c:w val="0.57649667405764959"/>
          <c:h val="0.661577608142495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6143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001C54"/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89-4889-B15E-D73D8F583E40}"/>
              </c:ext>
            </c:extLst>
          </c:dPt>
          <c:dPt>
            <c:idx val="1"/>
            <c:spPr>
              <a:solidFill>
                <a:srgbClr val="9F1535"/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89-4889-B15E-D73D8F583E40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89-4889-B15E-D73D8F583E40}"/>
              </c:ext>
            </c:extLst>
          </c:dPt>
          <c:dLbls>
            <c:dLbl>
              <c:idx val="0"/>
              <c:layout>
                <c:manualLayout>
                  <c:x val="-9.4684967847320292E-2"/>
                  <c:y val="0.12037179979034235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9-4889-B15E-D73D8F583E40}"/>
                </c:ext>
              </c:extLst>
            </c:dLbl>
            <c:dLbl>
              <c:idx val="1"/>
              <c:layout>
                <c:manualLayout>
                  <c:x val="9.1074879515925689E-2"/>
                  <c:y val="-0.21144405538332625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9-4889-B15E-D73D8F583E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9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21.4</c:v>
                </c:pt>
                <c:pt idx="1">
                  <c:v>72.3</c:v>
                </c:pt>
                <c:pt idx="2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89-4889-B15E-D73D8F583E40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hlink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89-4889-B15E-D73D8F583E40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5776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89-4889-B15E-D73D8F583E40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789-4889-B15E-D73D8F583E40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89-4889-B15E-D73D8F583E40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8080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789-4889-B15E-D73D8F583E40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66CC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789-4889-B15E-D73D8F583E40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CCC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789-4889-B15E-D73D8F583E40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789-4889-B15E-D73D8F583E40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789-4889-B15E-D73D8F583E40}"/>
            </c:ext>
          </c:extLst>
        </c:ser>
        <c:ser>
          <c:idx val="10"/>
          <c:order val="1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789-4889-B15E-D73D8F583E40}"/>
            </c:ext>
          </c:extLst>
        </c:ser>
        <c:ser>
          <c:idx val="11"/>
          <c:order val="1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E789-4889-B15E-D73D8F583E40}"/>
            </c:ext>
          </c:extLst>
        </c:ser>
        <c:ser>
          <c:idx val="12"/>
          <c:order val="1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E789-4889-B15E-D73D8F583E40}"/>
            </c:ext>
          </c:extLst>
        </c:ser>
        <c:ser>
          <c:idx val="13"/>
          <c:order val="1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E789-4889-B15E-D73D8F583E40}"/>
            </c:ext>
          </c:extLst>
        </c:ser>
        <c:ser>
          <c:idx val="14"/>
          <c:order val="1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808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E789-4889-B15E-D73D8F583E40}"/>
            </c:ext>
          </c:extLst>
        </c:ser>
        <c:ser>
          <c:idx val="15"/>
          <c:order val="1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789-4889-B15E-D73D8F583E40}"/>
            </c:ext>
          </c:extLst>
        </c:ser>
        <c:ser>
          <c:idx val="16"/>
          <c:order val="1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6969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E789-4889-B15E-D73D8F583E40}"/>
            </c:ext>
          </c:extLst>
        </c:ser>
        <c:ser>
          <c:idx val="17"/>
          <c:order val="1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577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E789-4889-B15E-D73D8F583E40}"/>
            </c:ext>
          </c:extLst>
        </c:ser>
        <c:ser>
          <c:idx val="18"/>
          <c:order val="1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83F32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E789-4889-B15E-D73D8F583E40}"/>
            </c:ext>
          </c:extLst>
        </c:ser>
        <c:ser>
          <c:idx val="19"/>
          <c:order val="1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643E6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E789-4889-B15E-D73D8F583E40}"/>
            </c:ext>
          </c:extLst>
        </c:ser>
        <c:ser>
          <c:idx val="20"/>
          <c:order val="2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808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E789-4889-B15E-D73D8F583E40}"/>
            </c:ext>
          </c:extLst>
        </c:ser>
        <c:ser>
          <c:idx val="21"/>
          <c:order val="2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4A86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E789-4889-B15E-D73D8F583E40}"/>
            </c:ext>
          </c:extLst>
        </c:ser>
        <c:ser>
          <c:idx val="22"/>
          <c:order val="2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99CC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E-E789-4889-B15E-D73D8F583E40}"/>
            </c:ext>
          </c:extLst>
        </c:ser>
        <c:ser>
          <c:idx val="23"/>
          <c:order val="2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472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1-E789-4889-B15E-D73D8F583E40}"/>
            </c:ext>
          </c:extLst>
        </c:ser>
        <c:ser>
          <c:idx val="24"/>
          <c:order val="2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0C0C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4-E789-4889-B15E-D73D8F583E40}"/>
            </c:ext>
          </c:extLst>
        </c:ser>
        <c:ser>
          <c:idx val="25"/>
          <c:order val="2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9DD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7-E789-4889-B15E-D73D8F583E40}"/>
            </c:ext>
          </c:extLst>
        </c:ser>
        <c:ser>
          <c:idx val="26"/>
          <c:order val="2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AA74A5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A-E789-4889-B15E-D73D8F583E40}"/>
            </c:ext>
          </c:extLst>
        </c:ser>
        <c:ser>
          <c:idx val="27"/>
          <c:order val="2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8B17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D-E789-4889-B15E-D73D8F583E40}"/>
            </c:ext>
          </c:extLst>
        </c:ser>
        <c:ser>
          <c:idx val="28"/>
          <c:order val="2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A449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0-E789-4889-B15E-D73D8F583E40}"/>
            </c:ext>
          </c:extLst>
        </c:ser>
        <c:ser>
          <c:idx val="29"/>
          <c:order val="2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BD7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3-E789-4889-B15E-D73D8F583E40}"/>
            </c:ext>
          </c:extLst>
        </c:ser>
        <c:ser>
          <c:idx val="30"/>
          <c:order val="3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5DB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6-E789-4889-B15E-D73D8F583E40}"/>
            </c:ext>
          </c:extLst>
        </c:ser>
        <c:ser>
          <c:idx val="31"/>
          <c:order val="3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D62A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9-E789-4889-B15E-D73D8F583E40}"/>
            </c:ext>
          </c:extLst>
        </c:ser>
        <c:ser>
          <c:idx val="32"/>
          <c:order val="3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5E3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C-E789-4889-B15E-D73D8F583E40}"/>
            </c:ext>
          </c:extLst>
        </c:ser>
        <c:ser>
          <c:idx val="33"/>
          <c:order val="3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2958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F-E789-4889-B15E-D73D8F583E40}"/>
            </c:ext>
          </c:extLst>
        </c:ser>
        <c:ser>
          <c:idx val="34"/>
          <c:order val="3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CE6E4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2-E789-4889-B15E-D73D8F583E40}"/>
            </c:ext>
          </c:extLst>
        </c:ser>
        <c:ser>
          <c:idx val="35"/>
          <c:order val="3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0E6F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5-E789-4889-B15E-D73D8F583E40}"/>
            </c:ext>
          </c:extLst>
        </c:ser>
        <c:ser>
          <c:idx val="36"/>
          <c:order val="3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D6A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8-E789-4889-B15E-D73D8F583E40}"/>
            </c:ext>
          </c:extLst>
        </c:ser>
        <c:ser>
          <c:idx val="37"/>
          <c:order val="3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AFE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B-E789-4889-B15E-D73D8F583E40}"/>
            </c:ext>
          </c:extLst>
        </c:ser>
        <c:ser>
          <c:idx val="38"/>
          <c:order val="3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1F3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E-E789-4889-B15E-D73D8F583E40}"/>
            </c:ext>
          </c:extLst>
        </c:ser>
        <c:ser>
          <c:idx val="39"/>
          <c:order val="3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1-E789-4889-B15E-D73D8F583E40}"/>
            </c:ext>
          </c:extLst>
        </c:ser>
        <c:ser>
          <c:idx val="40"/>
          <c:order val="4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8F0D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4-E789-4889-B15E-D73D8F583E40}"/>
            </c:ext>
          </c:extLst>
        </c:ser>
        <c:ser>
          <c:idx val="41"/>
          <c:order val="4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7-E789-4889-B15E-D73D8F583E40}"/>
            </c:ext>
          </c:extLst>
        </c:ser>
        <c:ser>
          <c:idx val="42"/>
          <c:order val="4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CC9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A-E789-4889-B15E-D73D8F583E40}"/>
            </c:ext>
          </c:extLst>
        </c:ser>
        <c:ser>
          <c:idx val="43"/>
          <c:order val="4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D655B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D-E789-4889-B15E-D73D8F583E40}"/>
            </c:ext>
          </c:extLst>
        </c:ser>
        <c:ser>
          <c:idx val="45"/>
          <c:order val="4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75383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0-E789-4889-B15E-D73D8F583E40}"/>
            </c:ext>
          </c:extLst>
        </c:ser>
        <c:ser>
          <c:idx val="46"/>
          <c:order val="4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54BA7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3-E789-4889-B15E-D73D8F583E40}"/>
            </c:ext>
          </c:extLst>
        </c:ser>
        <c:ser>
          <c:idx val="44"/>
          <c:order val="4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DDDDD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6-E789-4889-B15E-D73D8F583E40}"/>
            </c:ext>
          </c:extLst>
        </c:ser>
        <c:ser>
          <c:idx val="47"/>
          <c:order val="4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7AA5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9-E789-4889-B15E-D73D8F583E40}"/>
            </c:ext>
          </c:extLst>
        </c:ser>
        <c:ser>
          <c:idx val="48"/>
          <c:order val="4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B0E0B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C-E789-4889-B15E-D73D8F583E40}"/>
            </c:ext>
          </c:extLst>
        </c:ser>
        <c:ser>
          <c:idx val="49"/>
          <c:order val="4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7BFBB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F-E789-4889-B15E-D73D8F583E40}"/>
            </c:ext>
          </c:extLst>
        </c:ser>
        <c:ser>
          <c:idx val="50"/>
          <c:order val="5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AEAE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2-E789-4889-B15E-D73D8F583E40}"/>
            </c:ext>
          </c:extLst>
        </c:ser>
        <c:ser>
          <c:idx val="51"/>
          <c:order val="5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DAFC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5-E789-4889-B15E-D73D8F583E40}"/>
            </c:ext>
          </c:extLst>
        </c:ser>
        <c:ser>
          <c:idx val="52"/>
          <c:order val="5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23C5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8-E789-4889-B15E-D73D8F583E40}"/>
            </c:ext>
          </c:extLst>
        </c:ser>
        <c:ser>
          <c:idx val="53"/>
          <c:order val="5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FC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B-E789-4889-B15E-D73D8F583E40}"/>
            </c:ext>
          </c:extLst>
        </c:ser>
        <c:ser>
          <c:idx val="54"/>
          <c:order val="5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AEE52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E-E789-4889-B15E-D73D8F583E40}"/>
            </c:ext>
          </c:extLst>
        </c:ser>
        <c:ser>
          <c:idx val="55"/>
          <c:order val="5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B2929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1-E789-4889-B15E-D73D8F583E40}"/>
            </c:ext>
          </c:extLst>
        </c:ser>
        <c:ser>
          <c:idx val="56"/>
          <c:order val="5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E87722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4-E789-4889-B15E-D73D8F583E40}"/>
            </c:ext>
          </c:extLst>
        </c:ser>
        <c:ser>
          <c:idx val="57"/>
          <c:order val="5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F1BE48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7-E789-4889-B15E-D73D8F583E40}"/>
            </c:ext>
          </c:extLst>
        </c:ser>
        <c:ser>
          <c:idx val="58"/>
          <c:order val="5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485CC7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A-E789-4889-B15E-D73D8F583E40}"/>
            </c:ext>
          </c:extLst>
        </c:ser>
        <c:ser>
          <c:idx val="59"/>
          <c:order val="5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00B2A9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D-E789-4889-B15E-D73D8F583E40}"/>
            </c:ext>
          </c:extLst>
        </c:ser>
        <c:ser>
          <c:idx val="60"/>
          <c:order val="6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888B8D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0-E789-4889-B15E-D73D8F583E40}"/>
            </c:ext>
          </c:extLst>
        </c:ser>
        <c:ser>
          <c:idx val="61"/>
          <c:order val="6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1B365D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3-E789-4889-B15E-D73D8F583E40}"/>
            </c:ext>
          </c:extLst>
        </c:ser>
        <c:ser>
          <c:idx val="62"/>
          <c:order val="6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0066CC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6-E789-4889-B15E-D73D8F583E40}"/>
            </c:ext>
          </c:extLst>
        </c:ser>
        <c:ser>
          <c:idx val="63"/>
          <c:order val="6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CCCCFF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9-E789-4889-B15E-D73D8F583E40}"/>
            </c:ext>
          </c:extLst>
        </c:ser>
        <c:dLbls>
          <c:showVal val="1"/>
        </c:dLbls>
        <c:firstSliceAng val="0"/>
      </c:pieChart>
      <c:spPr>
        <a:noFill/>
        <a:ln w="36143">
          <a:noFill/>
        </a:ln>
      </c:spPr>
    </c:plotArea>
    <c:legend>
      <c:legendPos val="t"/>
      <c:layout>
        <c:manualLayout>
          <c:xMode val="edge"/>
          <c:yMode val="edge"/>
          <c:x val="6.0977576188614296E-2"/>
          <c:y val="5.3263183836271336E-2"/>
          <c:w val="0.87804484762277157"/>
          <c:h val="0.11443116737041839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  <a:latin typeface="+mj-lt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3131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6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Obrazovanje</a:t>
            </a: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9971271406331088"/>
          <c:y val="2.038413974645781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878983218126389E-2"/>
          <c:y val="0.13484021345985797"/>
          <c:w val="0.88972412657656075"/>
          <c:h val="0.636718644341644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rgbClr val="009D9C"/>
            </a:solidFill>
            <a:ln>
              <a:noFill/>
            </a:ln>
            <a:effectLst/>
          </c:spPr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Osnovna i niže</c:v>
                </c:pt>
                <c:pt idx="1">
                  <c:v>Srednja</c:v>
                </c:pt>
                <c:pt idx="2">
                  <c:v>Viša, visoka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18.099999999999994</c:v>
                </c:pt>
                <c:pt idx="1">
                  <c:v>60.8</c:v>
                </c:pt>
                <c:pt idx="2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B4-4790-9F1E-D43997EA31CF}"/>
            </c:ext>
          </c:extLst>
        </c:ser>
        <c:dLbls/>
        <c:gapWidth val="99"/>
        <c:overlap val="-27"/>
        <c:axId val="142054528"/>
        <c:axId val="142056064"/>
      </c:barChart>
      <c:catAx>
        <c:axId val="142054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2056064"/>
        <c:crosses val="autoZero"/>
        <c:auto val="1"/>
        <c:lblAlgn val="ctr"/>
        <c:lblOffset val="100"/>
      </c:catAx>
      <c:valAx>
        <c:axId val="142056064"/>
        <c:scaling>
          <c:orientation val="minMax"/>
          <c:max val="100"/>
          <c:min val="0"/>
        </c:scaling>
        <c:delete val="1"/>
        <c:axPos val="l"/>
        <c:numFmt formatCode="General" sourceLinked="1"/>
        <c:tickLblPos val="none"/>
        <c:crossAx val="14205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58395153551698886"/>
          <c:y val="7.3944694224244E-3"/>
          <c:w val="0.41604848963501717"/>
          <c:h val="0.958439257592801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1C54"/>
            </a:solidFill>
            <a:ln>
              <a:noFill/>
            </a:ln>
            <a:effectLst/>
          </c:spPr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81-4521-A3CD-DB0E8BCBA332}"/>
              </c:ext>
            </c:extLst>
          </c:dPt>
          <c:dPt>
            <c:idx val="7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57E-466D-B58F-67556B28EAD8}"/>
              </c:ext>
            </c:extLst>
          </c:dPt>
          <c:dPt>
            <c:idx val="8"/>
            <c:spPr>
              <a:solidFill>
                <a:srgbClr val="9F15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7E-466D-B58F-67556B28EAD8}"/>
              </c:ext>
            </c:extLst>
          </c:dPt>
          <c:dPt>
            <c:idx val="9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DA-46E1-9857-CF0B20E0ED14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Upravi policije</c:v>
                </c:pt>
                <c:pt idx="1">
                  <c:v>Agenciji za sprječavanje korupcije</c:v>
                </c:pt>
                <c:pt idx="2">
                  <c:v>Medijima</c:v>
                </c:pt>
                <c:pt idx="3">
                  <c:v>Nevladinim organizacijama</c:v>
                </c:pt>
                <c:pt idx="4">
                  <c:v>Vrhovnom državnom tužilaštvu</c:v>
                </c:pt>
                <c:pt idx="5">
                  <c:v>Specijalnom državnom tužilaštvu</c:v>
                </c:pt>
                <c:pt idx="6">
                  <c:v>Drugim državnim organima</c:v>
                </c:pt>
                <c:pt idx="7">
                  <c:v>Nekom drugom</c:v>
                </c:pt>
                <c:pt idx="8">
                  <c:v>Nikome/ ni u koga nemam povjerenja</c:v>
                </c:pt>
                <c:pt idx="9">
                  <c:v>Ne znam, nijesam upoznat/-a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28.6</c:v>
                </c:pt>
                <c:pt idx="1">
                  <c:v>15.6</c:v>
                </c:pt>
                <c:pt idx="2">
                  <c:v>12.5</c:v>
                </c:pt>
                <c:pt idx="3">
                  <c:v>11.8</c:v>
                </c:pt>
                <c:pt idx="4">
                  <c:v>6.7</c:v>
                </c:pt>
                <c:pt idx="5">
                  <c:v>6.3</c:v>
                </c:pt>
                <c:pt idx="6">
                  <c:v>1.5</c:v>
                </c:pt>
                <c:pt idx="7">
                  <c:v>1.4</c:v>
                </c:pt>
                <c:pt idx="8">
                  <c:v>4.7</c:v>
                </c:pt>
                <c:pt idx="9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81-4521-A3CD-DB0E8BCBA332}"/>
            </c:ext>
          </c:extLst>
        </c:ser>
        <c:dLbls>
          <c:showVal val="1"/>
        </c:dLbls>
        <c:gapWidth val="50"/>
        <c:axId val="148062976"/>
        <c:axId val="148064512"/>
      </c:barChart>
      <c:catAx>
        <c:axId val="14806297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64512"/>
        <c:crosses val="autoZero"/>
        <c:auto val="1"/>
        <c:lblAlgn val="ctr"/>
        <c:lblOffset val="100"/>
      </c:catAx>
      <c:valAx>
        <c:axId val="148064512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14806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sr-Latn-R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Godine</a:t>
            </a: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9971271406331088"/>
          <c:y val="2.038413974645781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878983218126389E-2"/>
          <c:y val="0.13484021345985797"/>
          <c:w val="0.88972412657656075"/>
          <c:h val="0.636718644341644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rgbClr val="009D9C"/>
            </a:solidFill>
            <a:ln>
              <a:noFill/>
            </a:ln>
            <a:effectLst/>
          </c:spPr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18-30</c:v>
                </c:pt>
                <c:pt idx="1">
                  <c:v>31-45</c:v>
                </c:pt>
                <c:pt idx="2">
                  <c:v>46-60</c:v>
                </c:pt>
                <c:pt idx="3">
                  <c:v>61+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27.2</c:v>
                </c:pt>
                <c:pt idx="2">
                  <c:v>26</c:v>
                </c:pt>
                <c:pt idx="3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B4-4790-9F1E-D43997EA31CF}"/>
            </c:ext>
          </c:extLst>
        </c:ser>
        <c:dLbls/>
        <c:gapWidth val="99"/>
        <c:overlap val="-27"/>
        <c:axId val="146418304"/>
        <c:axId val="146428288"/>
      </c:barChart>
      <c:catAx>
        <c:axId val="146418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428288"/>
        <c:crosses val="autoZero"/>
        <c:auto val="1"/>
        <c:lblAlgn val="ctr"/>
        <c:lblOffset val="100"/>
      </c:catAx>
      <c:valAx>
        <c:axId val="146428288"/>
        <c:scaling>
          <c:orientation val="minMax"/>
          <c:max val="100"/>
          <c:min val="0"/>
        </c:scaling>
        <c:delete val="1"/>
        <c:axPos val="l"/>
        <c:numFmt formatCode="General" sourceLinked="1"/>
        <c:tickLblPos val="none"/>
        <c:crossAx val="14641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sr-Latn-R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</a:t>
            </a: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43432215442273292"/>
          <c:y val="3.665371072115167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878983218126389E-2"/>
          <c:y val="0.13484021345985797"/>
          <c:w val="0.88972412657656075"/>
          <c:h val="0.636718644341644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rgbClr val="009D9C"/>
            </a:solidFill>
            <a:ln>
              <a:noFill/>
            </a:ln>
            <a:effectLst/>
          </c:spPr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Sjever</c:v>
                </c:pt>
                <c:pt idx="1">
                  <c:v>Centar</c:v>
                </c:pt>
                <c:pt idx="2">
                  <c:v>Jug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28.1</c:v>
                </c:pt>
                <c:pt idx="1">
                  <c:v>47.3</c:v>
                </c:pt>
                <c:pt idx="2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B4-4790-9F1E-D43997EA31CF}"/>
            </c:ext>
          </c:extLst>
        </c:ser>
        <c:dLbls/>
        <c:gapWidth val="99"/>
        <c:overlap val="-27"/>
        <c:axId val="146502016"/>
        <c:axId val="146503552"/>
      </c:barChart>
      <c:catAx>
        <c:axId val="146502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503552"/>
        <c:crosses val="autoZero"/>
        <c:auto val="1"/>
        <c:lblAlgn val="ctr"/>
        <c:lblOffset val="100"/>
      </c:catAx>
      <c:valAx>
        <c:axId val="146503552"/>
        <c:scaling>
          <c:orientation val="minMax"/>
          <c:max val="100"/>
          <c:min val="0"/>
        </c:scaling>
        <c:delete val="1"/>
        <c:axPos val="l"/>
        <c:numFmt formatCode="General" sourceLinked="1"/>
        <c:tickLblPos val="none"/>
        <c:crossAx val="14650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ctr" rtl="0">
              <a:defRPr lang="sr-Latn-RS" sz="1600" b="0" i="0" u="none" strike="noStrike" kern="1200" spc="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600" b="1" i="0" u="none" strike="noStrike" kern="1200" spc="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Pol</a:t>
            </a:r>
            <a:endParaRPr lang="sr-Latn-RS" sz="1600" b="1" i="0" u="none" strike="noStrike" kern="1200" spc="0" baseline="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45276837972332806"/>
          <c:y val="5.8559084673642453E-3"/>
        </c:manualLayout>
      </c:layout>
    </c:title>
    <c:plotArea>
      <c:layout>
        <c:manualLayout>
          <c:layoutTarget val="inner"/>
          <c:xMode val="edge"/>
          <c:yMode val="edge"/>
          <c:x val="0.11011481067133798"/>
          <c:y val="0.28617354414844531"/>
          <c:w val="0.83691260833206327"/>
          <c:h val="0.6371056187750041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pictureOptions>
            <c:pictureFormat val="stack"/>
          </c:pictureOptions>
          <c:dPt>
            <c:idx val="0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>
                <a:noFill/>
              </a:ln>
            </c:spPr>
            <c:pictureOptions>
              <c:pictureFormat val="stackScale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1-9964-40A3-9991-DBC6622E7361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</c:spPr>
            <c:pictureOptions>
              <c:pictureFormat val="stackScale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3-9964-40A3-9991-DBC6622E7361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Muški </c:v>
                </c:pt>
                <c:pt idx="1">
                  <c:v>Ženski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64-40A3-9991-DBC6622E736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blipFill dpi="0" rotWithShape="1">
              <a:blip xmlns:r="http://schemas.openxmlformats.org/officeDocument/2006/relationships" r:embed="rId4">
                <a:alphaModFix amt="75000"/>
              </a:blip>
              <a:srcRect/>
              <a:stretch>
                <a:fillRect/>
              </a:stretch>
            </a:blipFill>
            <a:ln>
              <a:noFill/>
            </a:ln>
          </c:spPr>
          <c:pictureOptions>
            <c:pictureFormat val="stackScale"/>
            <c:pictureStackUnit val="1"/>
          </c:pictureOptions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964-40A3-9991-DBC6622E7361}"/>
              </c:ext>
            </c:extLst>
          </c:dPt>
          <c:dPt>
            <c:idx val="1"/>
            <c:spPr>
              <a:blipFill dpi="0" rotWithShape="1">
                <a:blip xmlns:r="http://schemas.openxmlformats.org/officeDocument/2006/relationships" r:embed="rId5">
                  <a:alphaModFix amt="75000"/>
                </a:blip>
                <a:srcRect/>
                <a:stretch>
                  <a:fillRect/>
                </a:stretch>
              </a:blipFill>
              <a:ln>
                <a:noFill/>
              </a:ln>
            </c:spPr>
            <c:pictureOptions>
              <c:pictureFormat val="stackScale"/>
              <c:pictureStackUnit val="1"/>
            </c:pictureOptions>
            <c:extLst xmlns:c16r2="http://schemas.microsoft.com/office/drawing/2015/06/chart">
              <c:ext xmlns:c16="http://schemas.microsoft.com/office/drawing/2014/chart" uri="{C3380CC4-5D6E-409C-BE32-E72D297353CC}">
                <c16:uniqueId val="{00000007-9964-40A3-9991-DBC6622E7361}"/>
              </c:ext>
            </c:extLst>
          </c:dPt>
          <c:dLbls>
            <c:dLbl>
              <c:idx val="0"/>
              <c:layout>
                <c:manualLayout>
                  <c:x val="3.7515211488129492E-3"/>
                  <c:y val="-0.3400744303667818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49</a:t>
                    </a:r>
                    <a:r>
                      <a:rPr lang="en-US" sz="1400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%</a:t>
                    </a:r>
                    <a:endParaRPr lang="en-US" sz="14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757111397613873"/>
                      <c:h val="0.144567589430584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964-40A3-9991-DBC6622E7361}"/>
                </c:ext>
              </c:extLst>
            </c:dLbl>
            <c:dLbl>
              <c:idx val="1"/>
              <c:layout>
                <c:manualLayout>
                  <c:x val="4.4767635637383882E-2"/>
                  <c:y val="-0.31859446413778464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400" b="1" i="0" u="none" strike="noStrike" kern="1200" baseline="0" dirty="0">
                        <a:solidFill>
                          <a:prstClr val="black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303992924128155"/>
                      <c:h val="0.1400970068807876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9964-40A3-9991-DBC6622E7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Muški </c:v>
                </c:pt>
                <c:pt idx="1">
                  <c:v>Ženski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0.4870000000000001</c:v>
                </c:pt>
                <c:pt idx="1">
                  <c:v>0.51300000000000001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964-40A3-9991-DBC6622E7361}"/>
            </c:ext>
          </c:extLst>
        </c:ser>
        <c:dLbls>
          <c:showVal val="1"/>
        </c:dLbls>
        <c:gapWidth val="45"/>
        <c:overlap val="100"/>
        <c:axId val="146541568"/>
        <c:axId val="146559744"/>
      </c:barChart>
      <c:catAx>
        <c:axId val="146541568"/>
        <c:scaling>
          <c:orientation val="minMax"/>
        </c:scaling>
        <c:delete val="1"/>
        <c:axPos val="b"/>
        <c:numFmt formatCode="General" sourceLinked="0"/>
        <c:tickLblPos val="none"/>
        <c:crossAx val="146559744"/>
        <c:crosses val="autoZero"/>
        <c:auto val="1"/>
        <c:lblAlgn val="ctr"/>
        <c:lblOffset val="100"/>
      </c:catAx>
      <c:valAx>
        <c:axId val="146559744"/>
        <c:scaling>
          <c:orientation val="minMax"/>
          <c:max val="1"/>
        </c:scaling>
        <c:delete val="1"/>
        <c:axPos val="l"/>
        <c:numFmt formatCode="0%" sourceLinked="1"/>
        <c:tickLblPos val="none"/>
        <c:crossAx val="146541568"/>
        <c:crosses val="autoZero"/>
        <c:crossBetween val="between"/>
      </c:valAx>
    </c:plotArea>
    <c:plotVisOnly val="1"/>
    <c:dispBlanksAs val="gap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800">
          <a:latin typeface="Segoe UI Light" panose="020B0502040204020203" pitchFamily="34" charset="0"/>
        </a:defRPr>
      </a:pPr>
      <a:endParaRPr lang="en-US"/>
    </a:p>
  </c:txPr>
  <c:externalData r:id="rId6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128603104212865"/>
          <c:y val="0.22646310432569974"/>
          <c:w val="0.57649667405764959"/>
          <c:h val="0.661577608142495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6143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001C54"/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89-4889-B15E-D73D8F583E40}"/>
              </c:ext>
            </c:extLst>
          </c:dPt>
          <c:dPt>
            <c:idx val="1"/>
            <c:spPr>
              <a:solidFill>
                <a:srgbClr val="9F1535"/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89-4889-B15E-D73D8F583E40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89-4889-B15E-D73D8F583E40}"/>
              </c:ext>
            </c:extLst>
          </c:dPt>
          <c:dLbls>
            <c:dLbl>
              <c:idx val="0"/>
              <c:layout>
                <c:manualLayout>
                  <c:x val="-0.1554803880938517"/>
                  <c:y val="2.048625472343785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9-4889-B15E-D73D8F583E40}"/>
                </c:ext>
              </c:extLst>
            </c:dLbl>
            <c:dLbl>
              <c:idx val="1"/>
              <c:layout>
                <c:manualLayout>
                  <c:x val="0.12880694935902098"/>
                  <c:y val="-0.15745611678836788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9-4889-B15E-D73D8F583E40}"/>
                </c:ext>
              </c:extLst>
            </c:dLbl>
            <c:dLbl>
              <c:idx val="2"/>
              <c:layout>
                <c:manualLayout>
                  <c:x val="0.1106774297316572"/>
                  <c:y val="0.1330924540627507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89-4889-B15E-D73D8F583E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9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41.2</c:v>
                </c:pt>
                <c:pt idx="1">
                  <c:v>38.200000000000003</c:v>
                </c:pt>
                <c:pt idx="2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89-4889-B15E-D73D8F583E40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hlink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89-4889-B15E-D73D8F583E40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5776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89-4889-B15E-D73D8F583E40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789-4889-B15E-D73D8F583E40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89-4889-B15E-D73D8F583E40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8080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789-4889-B15E-D73D8F583E40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66CC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789-4889-B15E-D73D8F583E40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CCC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789-4889-B15E-D73D8F583E40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789-4889-B15E-D73D8F583E40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789-4889-B15E-D73D8F583E40}"/>
            </c:ext>
          </c:extLst>
        </c:ser>
        <c:ser>
          <c:idx val="10"/>
          <c:order val="1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789-4889-B15E-D73D8F583E40}"/>
            </c:ext>
          </c:extLst>
        </c:ser>
        <c:ser>
          <c:idx val="11"/>
          <c:order val="1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E789-4889-B15E-D73D8F583E40}"/>
            </c:ext>
          </c:extLst>
        </c:ser>
        <c:ser>
          <c:idx val="12"/>
          <c:order val="1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E789-4889-B15E-D73D8F583E40}"/>
            </c:ext>
          </c:extLst>
        </c:ser>
        <c:ser>
          <c:idx val="13"/>
          <c:order val="1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E789-4889-B15E-D73D8F583E40}"/>
            </c:ext>
          </c:extLst>
        </c:ser>
        <c:ser>
          <c:idx val="14"/>
          <c:order val="1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808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E789-4889-B15E-D73D8F583E40}"/>
            </c:ext>
          </c:extLst>
        </c:ser>
        <c:ser>
          <c:idx val="15"/>
          <c:order val="1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789-4889-B15E-D73D8F583E40}"/>
            </c:ext>
          </c:extLst>
        </c:ser>
        <c:ser>
          <c:idx val="16"/>
          <c:order val="1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6969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E789-4889-B15E-D73D8F583E40}"/>
            </c:ext>
          </c:extLst>
        </c:ser>
        <c:ser>
          <c:idx val="17"/>
          <c:order val="1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577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E789-4889-B15E-D73D8F583E40}"/>
            </c:ext>
          </c:extLst>
        </c:ser>
        <c:ser>
          <c:idx val="18"/>
          <c:order val="1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83F32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E789-4889-B15E-D73D8F583E40}"/>
            </c:ext>
          </c:extLst>
        </c:ser>
        <c:ser>
          <c:idx val="19"/>
          <c:order val="1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643E6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E789-4889-B15E-D73D8F583E40}"/>
            </c:ext>
          </c:extLst>
        </c:ser>
        <c:ser>
          <c:idx val="20"/>
          <c:order val="2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808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E789-4889-B15E-D73D8F583E40}"/>
            </c:ext>
          </c:extLst>
        </c:ser>
        <c:ser>
          <c:idx val="21"/>
          <c:order val="2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4A86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E789-4889-B15E-D73D8F583E40}"/>
            </c:ext>
          </c:extLst>
        </c:ser>
        <c:ser>
          <c:idx val="22"/>
          <c:order val="2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99CC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E-E789-4889-B15E-D73D8F583E40}"/>
            </c:ext>
          </c:extLst>
        </c:ser>
        <c:ser>
          <c:idx val="23"/>
          <c:order val="2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472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1-E789-4889-B15E-D73D8F583E40}"/>
            </c:ext>
          </c:extLst>
        </c:ser>
        <c:ser>
          <c:idx val="24"/>
          <c:order val="2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0C0C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4-E789-4889-B15E-D73D8F583E40}"/>
            </c:ext>
          </c:extLst>
        </c:ser>
        <c:ser>
          <c:idx val="25"/>
          <c:order val="2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9DD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7-E789-4889-B15E-D73D8F583E40}"/>
            </c:ext>
          </c:extLst>
        </c:ser>
        <c:ser>
          <c:idx val="26"/>
          <c:order val="2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AA74A5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A-E789-4889-B15E-D73D8F583E40}"/>
            </c:ext>
          </c:extLst>
        </c:ser>
        <c:ser>
          <c:idx val="27"/>
          <c:order val="2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8B17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D-E789-4889-B15E-D73D8F583E40}"/>
            </c:ext>
          </c:extLst>
        </c:ser>
        <c:ser>
          <c:idx val="28"/>
          <c:order val="2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A449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0-E789-4889-B15E-D73D8F583E40}"/>
            </c:ext>
          </c:extLst>
        </c:ser>
        <c:ser>
          <c:idx val="29"/>
          <c:order val="2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BD7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3-E789-4889-B15E-D73D8F583E40}"/>
            </c:ext>
          </c:extLst>
        </c:ser>
        <c:ser>
          <c:idx val="30"/>
          <c:order val="3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5DB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6-E789-4889-B15E-D73D8F583E40}"/>
            </c:ext>
          </c:extLst>
        </c:ser>
        <c:ser>
          <c:idx val="31"/>
          <c:order val="3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D62A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9-E789-4889-B15E-D73D8F583E40}"/>
            </c:ext>
          </c:extLst>
        </c:ser>
        <c:ser>
          <c:idx val="32"/>
          <c:order val="3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5E3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C-E789-4889-B15E-D73D8F583E40}"/>
            </c:ext>
          </c:extLst>
        </c:ser>
        <c:ser>
          <c:idx val="33"/>
          <c:order val="3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2958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F-E789-4889-B15E-D73D8F583E40}"/>
            </c:ext>
          </c:extLst>
        </c:ser>
        <c:ser>
          <c:idx val="34"/>
          <c:order val="3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CE6E4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2-E789-4889-B15E-D73D8F583E40}"/>
            </c:ext>
          </c:extLst>
        </c:ser>
        <c:ser>
          <c:idx val="35"/>
          <c:order val="3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0E6F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5-E789-4889-B15E-D73D8F583E40}"/>
            </c:ext>
          </c:extLst>
        </c:ser>
        <c:ser>
          <c:idx val="36"/>
          <c:order val="3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D6A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8-E789-4889-B15E-D73D8F583E40}"/>
            </c:ext>
          </c:extLst>
        </c:ser>
        <c:ser>
          <c:idx val="37"/>
          <c:order val="3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AFE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B-E789-4889-B15E-D73D8F583E40}"/>
            </c:ext>
          </c:extLst>
        </c:ser>
        <c:ser>
          <c:idx val="38"/>
          <c:order val="3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1F3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E-E789-4889-B15E-D73D8F583E40}"/>
            </c:ext>
          </c:extLst>
        </c:ser>
        <c:ser>
          <c:idx val="39"/>
          <c:order val="3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1-E789-4889-B15E-D73D8F583E40}"/>
            </c:ext>
          </c:extLst>
        </c:ser>
        <c:ser>
          <c:idx val="40"/>
          <c:order val="4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8F0D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4-E789-4889-B15E-D73D8F583E40}"/>
            </c:ext>
          </c:extLst>
        </c:ser>
        <c:ser>
          <c:idx val="41"/>
          <c:order val="4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7-E789-4889-B15E-D73D8F583E40}"/>
            </c:ext>
          </c:extLst>
        </c:ser>
        <c:ser>
          <c:idx val="42"/>
          <c:order val="4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CC9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A-E789-4889-B15E-D73D8F583E40}"/>
            </c:ext>
          </c:extLst>
        </c:ser>
        <c:ser>
          <c:idx val="43"/>
          <c:order val="4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D655B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D-E789-4889-B15E-D73D8F583E40}"/>
            </c:ext>
          </c:extLst>
        </c:ser>
        <c:ser>
          <c:idx val="45"/>
          <c:order val="4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75383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0-E789-4889-B15E-D73D8F583E40}"/>
            </c:ext>
          </c:extLst>
        </c:ser>
        <c:ser>
          <c:idx val="46"/>
          <c:order val="4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54BA7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3-E789-4889-B15E-D73D8F583E40}"/>
            </c:ext>
          </c:extLst>
        </c:ser>
        <c:ser>
          <c:idx val="44"/>
          <c:order val="4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DDDDD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6-E789-4889-B15E-D73D8F583E40}"/>
            </c:ext>
          </c:extLst>
        </c:ser>
        <c:ser>
          <c:idx val="47"/>
          <c:order val="4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7AA5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9-E789-4889-B15E-D73D8F583E40}"/>
            </c:ext>
          </c:extLst>
        </c:ser>
        <c:ser>
          <c:idx val="48"/>
          <c:order val="4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B0E0B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C-E789-4889-B15E-D73D8F583E40}"/>
            </c:ext>
          </c:extLst>
        </c:ser>
        <c:ser>
          <c:idx val="49"/>
          <c:order val="4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7BFBB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F-E789-4889-B15E-D73D8F583E40}"/>
            </c:ext>
          </c:extLst>
        </c:ser>
        <c:ser>
          <c:idx val="50"/>
          <c:order val="5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AEAE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2-E789-4889-B15E-D73D8F583E40}"/>
            </c:ext>
          </c:extLst>
        </c:ser>
        <c:ser>
          <c:idx val="51"/>
          <c:order val="5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DAFC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5-E789-4889-B15E-D73D8F583E40}"/>
            </c:ext>
          </c:extLst>
        </c:ser>
        <c:ser>
          <c:idx val="52"/>
          <c:order val="5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23C5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8-E789-4889-B15E-D73D8F583E40}"/>
            </c:ext>
          </c:extLst>
        </c:ser>
        <c:ser>
          <c:idx val="53"/>
          <c:order val="5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FC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B-E789-4889-B15E-D73D8F583E40}"/>
            </c:ext>
          </c:extLst>
        </c:ser>
        <c:ser>
          <c:idx val="54"/>
          <c:order val="5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AEE52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E-E789-4889-B15E-D73D8F583E40}"/>
            </c:ext>
          </c:extLst>
        </c:ser>
        <c:ser>
          <c:idx val="55"/>
          <c:order val="5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B2929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1-E789-4889-B15E-D73D8F583E40}"/>
            </c:ext>
          </c:extLst>
        </c:ser>
        <c:ser>
          <c:idx val="56"/>
          <c:order val="5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E87722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4-E789-4889-B15E-D73D8F583E40}"/>
            </c:ext>
          </c:extLst>
        </c:ser>
        <c:ser>
          <c:idx val="57"/>
          <c:order val="5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F1BE48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7-E789-4889-B15E-D73D8F583E40}"/>
            </c:ext>
          </c:extLst>
        </c:ser>
        <c:ser>
          <c:idx val="58"/>
          <c:order val="5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485CC7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A-E789-4889-B15E-D73D8F583E40}"/>
            </c:ext>
          </c:extLst>
        </c:ser>
        <c:ser>
          <c:idx val="59"/>
          <c:order val="5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00B2A9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D-E789-4889-B15E-D73D8F583E40}"/>
            </c:ext>
          </c:extLst>
        </c:ser>
        <c:ser>
          <c:idx val="60"/>
          <c:order val="6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888B8D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0-E789-4889-B15E-D73D8F583E40}"/>
            </c:ext>
          </c:extLst>
        </c:ser>
        <c:ser>
          <c:idx val="61"/>
          <c:order val="6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1B365D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3-E789-4889-B15E-D73D8F583E40}"/>
            </c:ext>
          </c:extLst>
        </c:ser>
        <c:ser>
          <c:idx val="62"/>
          <c:order val="6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0066CC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6-E789-4889-B15E-D73D8F583E40}"/>
            </c:ext>
          </c:extLst>
        </c:ser>
        <c:ser>
          <c:idx val="63"/>
          <c:order val="6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CCCCFF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9-E789-4889-B15E-D73D8F583E40}"/>
            </c:ext>
          </c:extLst>
        </c:ser>
        <c:dLbls>
          <c:showVal val="1"/>
        </c:dLbls>
        <c:firstSliceAng val="0"/>
      </c:pieChart>
      <c:spPr>
        <a:noFill/>
        <a:ln w="36143">
          <a:noFill/>
        </a:ln>
      </c:spPr>
    </c:plotArea>
    <c:legend>
      <c:legendPos val="t"/>
      <c:layout>
        <c:manualLayout>
          <c:xMode val="edge"/>
          <c:yMode val="edge"/>
          <c:x val="6.0977576188614296E-2"/>
          <c:y val="5.3263183836271336E-2"/>
          <c:w val="0.87804484762277157"/>
          <c:h val="0.11443116737041839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  <a:latin typeface="+mj-lt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3131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4573515445374305"/>
          <c:y val="0.11808935566732517"/>
          <c:w val="0.73599139364749333"/>
          <c:h val="0.8747432195396142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Ne vjerujem (Ocjene 1+2)</c:v>
                </c:pt>
              </c:strCache>
            </c:strRef>
          </c:tx>
          <c:spPr>
            <a:solidFill>
              <a:srgbClr val="9F1535"/>
            </a:solidFill>
            <a:ln>
              <a:solidFill>
                <a:schemeClr val="bg1"/>
              </a:solidFill>
            </a:ln>
            <a:effectLst/>
          </c:spPr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1-D404-4282-8A9A-7B9D2BC8052B}"/>
              </c:ext>
            </c:extLst>
          </c:dPt>
          <c:dPt>
            <c:idx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3-D404-4282-8A9A-7B9D2BC8052B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Crkva</c:v>
                </c:pt>
                <c:pt idx="1">
                  <c:v>Vojska</c:v>
                </c:pt>
                <c:pt idx="2">
                  <c:v>Policija</c:v>
                </c:pt>
                <c:pt idx="3">
                  <c:v>Predsjednik Crne Gore</c:v>
                </c:pt>
                <c:pt idx="4">
                  <c:v>Ombudsman </c:v>
                </c:pt>
                <c:pt idx="5">
                  <c:v>Nevladine organizacije</c:v>
                </c:pt>
                <c:pt idx="6">
                  <c:v>Vlada Crne Gore</c:v>
                </c:pt>
                <c:pt idx="7">
                  <c:v>Predsjednik Vlade Crne Gore</c:v>
                </c:pt>
                <c:pt idx="8">
                  <c:v>Skupština Crne Gore</c:v>
                </c:pt>
                <c:pt idx="9">
                  <c:v>Advokati</c:v>
                </c:pt>
                <c:pt idx="10">
                  <c:v>Sudstvo</c:v>
                </c:pt>
                <c:pt idx="11">
                  <c:v>Ministarstvo pravde</c:v>
                </c:pt>
                <c:pt idx="12">
                  <c:v>Mediji</c:v>
                </c:pt>
                <c:pt idx="13">
                  <c:v>Tužilaštvo</c:v>
                </c:pt>
                <c:pt idx="14">
                  <c:v>Političke partije u Crnoj Gori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28.1</c:v>
                </c:pt>
                <c:pt idx="1">
                  <c:v>20.6</c:v>
                </c:pt>
                <c:pt idx="2">
                  <c:v>33.9</c:v>
                </c:pt>
                <c:pt idx="3">
                  <c:v>45</c:v>
                </c:pt>
                <c:pt idx="4">
                  <c:v>34.4</c:v>
                </c:pt>
                <c:pt idx="5">
                  <c:v>36.9</c:v>
                </c:pt>
                <c:pt idx="6">
                  <c:v>42.3</c:v>
                </c:pt>
                <c:pt idx="7">
                  <c:v>46.1</c:v>
                </c:pt>
                <c:pt idx="8">
                  <c:v>43.3</c:v>
                </c:pt>
                <c:pt idx="9">
                  <c:v>40</c:v>
                </c:pt>
                <c:pt idx="10">
                  <c:v>51.6</c:v>
                </c:pt>
                <c:pt idx="11">
                  <c:v>45.7</c:v>
                </c:pt>
                <c:pt idx="12">
                  <c:v>44.4</c:v>
                </c:pt>
                <c:pt idx="13">
                  <c:v>55.7</c:v>
                </c:pt>
                <c:pt idx="14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04-4282-8A9A-7B9D2BC805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chemeClr val="bg1"/>
              </a:solidFill>
            </a:ln>
            <a:effectLst/>
          </c:spPr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Crkva</c:v>
                </c:pt>
                <c:pt idx="1">
                  <c:v>Vojska</c:v>
                </c:pt>
                <c:pt idx="2">
                  <c:v>Policija</c:v>
                </c:pt>
                <c:pt idx="3">
                  <c:v>Predsjednik Crne Gore</c:v>
                </c:pt>
                <c:pt idx="4">
                  <c:v>Ombudsman </c:v>
                </c:pt>
                <c:pt idx="5">
                  <c:v>Nevladine organizacije</c:v>
                </c:pt>
                <c:pt idx="6">
                  <c:v>Vlada Crne Gore</c:v>
                </c:pt>
                <c:pt idx="7">
                  <c:v>Predsjednik Vlade Crne Gore</c:v>
                </c:pt>
                <c:pt idx="8">
                  <c:v>Skupština Crne Gore</c:v>
                </c:pt>
                <c:pt idx="9">
                  <c:v>Advokati</c:v>
                </c:pt>
                <c:pt idx="10">
                  <c:v>Sudstvo</c:v>
                </c:pt>
                <c:pt idx="11">
                  <c:v>Ministarstvo pravde</c:v>
                </c:pt>
                <c:pt idx="12">
                  <c:v>Mediji</c:v>
                </c:pt>
                <c:pt idx="13">
                  <c:v>Tužilaštvo</c:v>
                </c:pt>
                <c:pt idx="14">
                  <c:v>Političke partije u Crnoj Gori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11.6</c:v>
                </c:pt>
                <c:pt idx="1">
                  <c:v>23.2</c:v>
                </c:pt>
                <c:pt idx="2">
                  <c:v>27.2</c:v>
                </c:pt>
                <c:pt idx="3">
                  <c:v>14.5</c:v>
                </c:pt>
                <c:pt idx="4">
                  <c:v>25.8</c:v>
                </c:pt>
                <c:pt idx="5">
                  <c:v>27.5</c:v>
                </c:pt>
                <c:pt idx="6">
                  <c:v>27.2</c:v>
                </c:pt>
                <c:pt idx="7">
                  <c:v>23</c:v>
                </c:pt>
                <c:pt idx="8">
                  <c:v>27</c:v>
                </c:pt>
                <c:pt idx="9">
                  <c:v>29.7</c:v>
                </c:pt>
                <c:pt idx="10">
                  <c:v>22.9</c:v>
                </c:pt>
                <c:pt idx="11">
                  <c:v>27</c:v>
                </c:pt>
                <c:pt idx="12">
                  <c:v>32.6</c:v>
                </c:pt>
                <c:pt idx="13">
                  <c:v>21.7</c:v>
                </c:pt>
                <c:pt idx="1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04-4282-8A9A-7B9D2BC805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Vjerujem (Ocjene 4+5)</c:v>
                </c:pt>
              </c:strCache>
            </c:strRef>
          </c:tx>
          <c:spPr>
            <a:solidFill>
              <a:srgbClr val="001C54"/>
            </a:solidFill>
            <a:ln>
              <a:solidFill>
                <a:schemeClr val="bg1"/>
              </a:solidFill>
            </a:ln>
            <a:effectLst/>
          </c:spPr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Crkva</c:v>
                </c:pt>
                <c:pt idx="1">
                  <c:v>Vojska</c:v>
                </c:pt>
                <c:pt idx="2">
                  <c:v>Policija</c:v>
                </c:pt>
                <c:pt idx="3">
                  <c:v>Predsjednik Crne Gore</c:v>
                </c:pt>
                <c:pt idx="4">
                  <c:v>Ombudsman </c:v>
                </c:pt>
                <c:pt idx="5">
                  <c:v>Nevladine organizacije</c:v>
                </c:pt>
                <c:pt idx="6">
                  <c:v>Vlada Crne Gore</c:v>
                </c:pt>
                <c:pt idx="7">
                  <c:v>Predsjednik Vlade Crne Gore</c:v>
                </c:pt>
                <c:pt idx="8">
                  <c:v>Skupština Crne Gore</c:v>
                </c:pt>
                <c:pt idx="9">
                  <c:v>Advokati</c:v>
                </c:pt>
                <c:pt idx="10">
                  <c:v>Sudstvo</c:v>
                </c:pt>
                <c:pt idx="11">
                  <c:v>Ministarstvo pravde</c:v>
                </c:pt>
                <c:pt idx="12">
                  <c:v>Mediji</c:v>
                </c:pt>
                <c:pt idx="13">
                  <c:v>Tužilaštvo</c:v>
                </c:pt>
                <c:pt idx="14">
                  <c:v>Političke partije u Crnoj Gori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51.9</c:v>
                </c:pt>
                <c:pt idx="1">
                  <c:v>51.6</c:v>
                </c:pt>
                <c:pt idx="2">
                  <c:v>37.5</c:v>
                </c:pt>
                <c:pt idx="3">
                  <c:v>37.4</c:v>
                </c:pt>
                <c:pt idx="4">
                  <c:v>29.4</c:v>
                </c:pt>
                <c:pt idx="5">
                  <c:v>28.6</c:v>
                </c:pt>
                <c:pt idx="6">
                  <c:v>27.6</c:v>
                </c:pt>
                <c:pt idx="7">
                  <c:v>26.8</c:v>
                </c:pt>
                <c:pt idx="8">
                  <c:v>26.3</c:v>
                </c:pt>
                <c:pt idx="9">
                  <c:v>26.1</c:v>
                </c:pt>
                <c:pt idx="10">
                  <c:v>22.9</c:v>
                </c:pt>
                <c:pt idx="11">
                  <c:v>22.7</c:v>
                </c:pt>
                <c:pt idx="12">
                  <c:v>20.6</c:v>
                </c:pt>
                <c:pt idx="13">
                  <c:v>19.100000000000001</c:v>
                </c:pt>
                <c:pt idx="14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404-4282-8A9A-7B9D2BC805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zna/Odbija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Crkva</c:v>
                </c:pt>
                <c:pt idx="1">
                  <c:v>Vojska</c:v>
                </c:pt>
                <c:pt idx="2">
                  <c:v>Policija</c:v>
                </c:pt>
                <c:pt idx="3">
                  <c:v>Predsjednik Crne Gore</c:v>
                </c:pt>
                <c:pt idx="4">
                  <c:v>Ombudsman </c:v>
                </c:pt>
                <c:pt idx="5">
                  <c:v>Nevladine organizacije</c:v>
                </c:pt>
                <c:pt idx="6">
                  <c:v>Vlada Crne Gore</c:v>
                </c:pt>
                <c:pt idx="7">
                  <c:v>Predsjednik Vlade Crne Gore</c:v>
                </c:pt>
                <c:pt idx="8">
                  <c:v>Skupština Crne Gore</c:v>
                </c:pt>
                <c:pt idx="9">
                  <c:v>Advokati</c:v>
                </c:pt>
                <c:pt idx="10">
                  <c:v>Sudstvo</c:v>
                </c:pt>
                <c:pt idx="11">
                  <c:v>Ministarstvo pravde</c:v>
                </c:pt>
                <c:pt idx="12">
                  <c:v>Mediji</c:v>
                </c:pt>
                <c:pt idx="13">
                  <c:v>Tužilaštvo</c:v>
                </c:pt>
                <c:pt idx="14">
                  <c:v>Političke partije u Crnoj Gori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8.4</c:v>
                </c:pt>
                <c:pt idx="1">
                  <c:v>4.5999999999999996</c:v>
                </c:pt>
                <c:pt idx="2">
                  <c:v>1.5</c:v>
                </c:pt>
                <c:pt idx="3">
                  <c:v>3.1</c:v>
                </c:pt>
                <c:pt idx="4">
                  <c:v>10.3</c:v>
                </c:pt>
                <c:pt idx="5">
                  <c:v>7</c:v>
                </c:pt>
                <c:pt idx="6">
                  <c:v>2.8</c:v>
                </c:pt>
                <c:pt idx="7">
                  <c:v>4.2</c:v>
                </c:pt>
                <c:pt idx="8">
                  <c:v>3.3</c:v>
                </c:pt>
                <c:pt idx="9">
                  <c:v>4.2</c:v>
                </c:pt>
                <c:pt idx="10">
                  <c:v>2.6</c:v>
                </c:pt>
                <c:pt idx="11">
                  <c:v>4.7</c:v>
                </c:pt>
                <c:pt idx="12">
                  <c:v>2.4</c:v>
                </c:pt>
                <c:pt idx="13">
                  <c:v>3.5</c:v>
                </c:pt>
                <c:pt idx="14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404-4282-8A9A-7B9D2BC8052B}"/>
            </c:ext>
          </c:extLst>
        </c:ser>
        <c:dLbls>
          <c:showVal val="1"/>
        </c:dLbls>
        <c:gapWidth val="50"/>
        <c:overlap val="100"/>
        <c:axId val="99648640"/>
        <c:axId val="99650176"/>
      </c:barChart>
      <c:catAx>
        <c:axId val="9964864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50176"/>
        <c:crosses val="autoZero"/>
        <c:auto val="1"/>
        <c:lblAlgn val="ctr"/>
        <c:lblOffset val="100"/>
      </c:catAx>
      <c:valAx>
        <c:axId val="99650176"/>
        <c:scaling>
          <c:orientation val="minMax"/>
          <c:max val="100"/>
        </c:scaling>
        <c:delete val="1"/>
        <c:axPos val="t"/>
        <c:numFmt formatCode="General" sourceLinked="1"/>
        <c:majorTickMark val="none"/>
        <c:tickLblPos val="none"/>
        <c:crossAx val="9964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688306409971307"/>
          <c:y val="0"/>
          <c:w val="0.79708222538582552"/>
          <c:h val="0.1276203405626922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128603104212865"/>
          <c:y val="0.22646310432569974"/>
          <c:w val="0.57649667405764959"/>
          <c:h val="0.661577608142495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6143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001C54"/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89-4889-B15E-D73D8F583E40}"/>
              </c:ext>
            </c:extLst>
          </c:dPt>
          <c:dPt>
            <c:idx val="1"/>
            <c:spPr>
              <a:solidFill>
                <a:srgbClr val="9F1535"/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89-4889-B15E-D73D8F583E40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  <a:ln w="36143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89-4889-B15E-D73D8F583E40}"/>
              </c:ext>
            </c:extLst>
          </c:dPt>
          <c:dLbls>
            <c:dLbl>
              <c:idx val="0"/>
              <c:layout>
                <c:manualLayout>
                  <c:x val="-0.1103149076780966"/>
                  <c:y val="9.887899671094352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9-4889-B15E-D73D8F583E40}"/>
                </c:ext>
              </c:extLst>
            </c:dLbl>
            <c:dLbl>
              <c:idx val="1"/>
              <c:layout>
                <c:manualLayout>
                  <c:x val="0.12187330830499297"/>
                  <c:y val="-0.1666009281414344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9-4889-B15E-D73D8F583E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9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28.3</c:v>
                </c:pt>
                <c:pt idx="1">
                  <c:v>63.1</c:v>
                </c:pt>
                <c:pt idx="2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89-4889-B15E-D73D8F583E40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hlink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789-4889-B15E-D73D8F583E40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5776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89-4889-B15E-D73D8F583E40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789-4889-B15E-D73D8F583E40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89-4889-B15E-D73D8F583E40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8080"/>
            </a:solidFill>
            <a:ln w="36143">
              <a:solidFill>
                <a:srgbClr val="FFFFFF"/>
              </a:solidFill>
              <a:prstDash val="solid"/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789-4889-B15E-D73D8F583E40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66CC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789-4889-B15E-D73D8F583E40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CCC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789-4889-B15E-D73D8F583E40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789-4889-B15E-D73D8F583E40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789-4889-B15E-D73D8F583E40}"/>
            </c:ext>
          </c:extLst>
        </c:ser>
        <c:ser>
          <c:idx val="10"/>
          <c:order val="1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789-4889-B15E-D73D8F583E40}"/>
            </c:ext>
          </c:extLst>
        </c:ser>
        <c:ser>
          <c:idx val="11"/>
          <c:order val="1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FF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E789-4889-B15E-D73D8F583E40}"/>
            </c:ext>
          </c:extLst>
        </c:ser>
        <c:ser>
          <c:idx val="12"/>
          <c:order val="1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E789-4889-B15E-D73D8F583E40}"/>
            </c:ext>
          </c:extLst>
        </c:ser>
        <c:ser>
          <c:idx val="13"/>
          <c:order val="1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E789-4889-B15E-D73D8F583E40}"/>
            </c:ext>
          </c:extLst>
        </c:ser>
        <c:ser>
          <c:idx val="14"/>
          <c:order val="1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808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E789-4889-B15E-D73D8F583E40}"/>
            </c:ext>
          </c:extLst>
        </c:ser>
        <c:ser>
          <c:idx val="15"/>
          <c:order val="1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789-4889-B15E-D73D8F583E40}"/>
            </c:ext>
          </c:extLst>
        </c:ser>
        <c:ser>
          <c:idx val="16"/>
          <c:order val="1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6969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E789-4889-B15E-D73D8F583E40}"/>
            </c:ext>
          </c:extLst>
        </c:ser>
        <c:ser>
          <c:idx val="17"/>
          <c:order val="1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577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E789-4889-B15E-D73D8F583E40}"/>
            </c:ext>
          </c:extLst>
        </c:ser>
        <c:ser>
          <c:idx val="18"/>
          <c:order val="1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83F32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E789-4889-B15E-D73D8F583E40}"/>
            </c:ext>
          </c:extLst>
        </c:ser>
        <c:ser>
          <c:idx val="19"/>
          <c:order val="1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643E6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E789-4889-B15E-D73D8F583E40}"/>
            </c:ext>
          </c:extLst>
        </c:ser>
        <c:ser>
          <c:idx val="20"/>
          <c:order val="2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808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E789-4889-B15E-D73D8F583E40}"/>
            </c:ext>
          </c:extLst>
        </c:ser>
        <c:ser>
          <c:idx val="21"/>
          <c:order val="2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44A86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E789-4889-B15E-D73D8F583E40}"/>
            </c:ext>
          </c:extLst>
        </c:ser>
        <c:ser>
          <c:idx val="22"/>
          <c:order val="2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99CC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E-E789-4889-B15E-D73D8F583E40}"/>
            </c:ext>
          </c:extLst>
        </c:ser>
        <c:ser>
          <c:idx val="23"/>
          <c:order val="2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472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1-E789-4889-B15E-D73D8F583E40}"/>
            </c:ext>
          </c:extLst>
        </c:ser>
        <c:ser>
          <c:idx val="24"/>
          <c:order val="2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0C0C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4-E789-4889-B15E-D73D8F583E40}"/>
            </c:ext>
          </c:extLst>
        </c:ser>
        <c:ser>
          <c:idx val="25"/>
          <c:order val="2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9DD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7-E789-4889-B15E-D73D8F583E40}"/>
            </c:ext>
          </c:extLst>
        </c:ser>
        <c:ser>
          <c:idx val="26"/>
          <c:order val="2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AA74A5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A-E789-4889-B15E-D73D8F583E40}"/>
            </c:ext>
          </c:extLst>
        </c:ser>
        <c:ser>
          <c:idx val="27"/>
          <c:order val="2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8B17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D-E789-4889-B15E-D73D8F583E40}"/>
            </c:ext>
          </c:extLst>
        </c:ser>
        <c:ser>
          <c:idx val="28"/>
          <c:order val="2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A449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0-E789-4889-B15E-D73D8F583E40}"/>
            </c:ext>
          </c:extLst>
        </c:ser>
        <c:ser>
          <c:idx val="29"/>
          <c:order val="2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BD7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3-E789-4889-B15E-D73D8F583E40}"/>
            </c:ext>
          </c:extLst>
        </c:ser>
        <c:ser>
          <c:idx val="30"/>
          <c:order val="3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5DB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6-E789-4889-B15E-D73D8F583E40}"/>
            </c:ext>
          </c:extLst>
        </c:ser>
        <c:ser>
          <c:idx val="31"/>
          <c:order val="3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D62A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9-E789-4889-B15E-D73D8F583E40}"/>
            </c:ext>
          </c:extLst>
        </c:ser>
        <c:ser>
          <c:idx val="32"/>
          <c:order val="3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5E3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C-E789-4889-B15E-D73D8F583E40}"/>
            </c:ext>
          </c:extLst>
        </c:ser>
        <c:ser>
          <c:idx val="33"/>
          <c:order val="3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2958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F-E789-4889-B15E-D73D8F583E40}"/>
            </c:ext>
          </c:extLst>
        </c:ser>
        <c:ser>
          <c:idx val="34"/>
          <c:order val="3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CE6E4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2-E789-4889-B15E-D73D8F583E40}"/>
            </c:ext>
          </c:extLst>
        </c:ser>
        <c:ser>
          <c:idx val="35"/>
          <c:order val="3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0E6F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5-E789-4889-B15E-D73D8F583E40}"/>
            </c:ext>
          </c:extLst>
        </c:ser>
        <c:ser>
          <c:idx val="36"/>
          <c:order val="3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D6A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8-E789-4889-B15E-D73D8F583E40}"/>
            </c:ext>
          </c:extLst>
        </c:ser>
        <c:ser>
          <c:idx val="37"/>
          <c:order val="3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AFE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B-E789-4889-B15E-D73D8F583E40}"/>
            </c:ext>
          </c:extLst>
        </c:ser>
        <c:ser>
          <c:idx val="38"/>
          <c:order val="3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1F3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E-E789-4889-B15E-D73D8F583E40}"/>
            </c:ext>
          </c:extLst>
        </c:ser>
        <c:ser>
          <c:idx val="39"/>
          <c:order val="3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0000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1-E789-4889-B15E-D73D8F583E40}"/>
            </c:ext>
          </c:extLst>
        </c:ser>
        <c:ser>
          <c:idx val="40"/>
          <c:order val="4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8F0D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4-E789-4889-B15E-D73D8F583E40}"/>
            </c:ext>
          </c:extLst>
        </c:ser>
        <c:ser>
          <c:idx val="41"/>
          <c:order val="4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7-E789-4889-B15E-D73D8F583E40}"/>
            </c:ext>
          </c:extLst>
        </c:ser>
        <c:ser>
          <c:idx val="42"/>
          <c:order val="4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0CC96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A-E789-4889-B15E-D73D8F583E40}"/>
            </c:ext>
          </c:extLst>
        </c:ser>
        <c:ser>
          <c:idx val="43"/>
          <c:order val="4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D655B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7D-E789-4889-B15E-D73D8F583E40}"/>
            </c:ext>
          </c:extLst>
        </c:ser>
        <c:ser>
          <c:idx val="45"/>
          <c:order val="4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875383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0-E789-4889-B15E-D73D8F583E40}"/>
            </c:ext>
          </c:extLst>
        </c:ser>
        <c:ser>
          <c:idx val="46"/>
          <c:order val="4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54BA71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3-E789-4889-B15E-D73D8F583E40}"/>
            </c:ext>
          </c:extLst>
        </c:ser>
        <c:ser>
          <c:idx val="44"/>
          <c:order val="4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DDDDD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6-E789-4889-B15E-D73D8F583E40}"/>
            </c:ext>
          </c:extLst>
        </c:ser>
        <c:ser>
          <c:idx val="47"/>
          <c:order val="4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7AA5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9-E789-4889-B15E-D73D8F583E40}"/>
            </c:ext>
          </c:extLst>
        </c:ser>
        <c:ser>
          <c:idx val="48"/>
          <c:order val="4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B0E0BE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B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C-E789-4889-B15E-D73D8F583E40}"/>
            </c:ext>
          </c:extLst>
        </c:ser>
        <c:ser>
          <c:idx val="49"/>
          <c:order val="4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7BFBB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E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8F-E789-4889-B15E-D73D8F583E40}"/>
            </c:ext>
          </c:extLst>
        </c:ser>
        <c:ser>
          <c:idx val="50"/>
          <c:order val="5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AEAE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1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2-E789-4889-B15E-D73D8F583E40}"/>
            </c:ext>
          </c:extLst>
        </c:ser>
        <c:ser>
          <c:idx val="51"/>
          <c:order val="5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DAFCA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4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5-E789-4889-B15E-D73D8F583E40}"/>
            </c:ext>
          </c:extLst>
        </c:ser>
        <c:ser>
          <c:idx val="52"/>
          <c:order val="5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23C5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7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8-E789-4889-B15E-D73D8F583E40}"/>
            </c:ext>
          </c:extLst>
        </c:ser>
        <c:ser>
          <c:idx val="53"/>
          <c:order val="5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FC0FF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A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B-E789-4889-B15E-D73D8F583E40}"/>
            </c:ext>
          </c:extLst>
        </c:ser>
        <c:ser>
          <c:idx val="54"/>
          <c:order val="5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AEE52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9D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9E-E789-4889-B15E-D73D8F583E40}"/>
            </c:ext>
          </c:extLst>
        </c:ser>
        <c:ser>
          <c:idx val="55"/>
          <c:order val="5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B2929"/>
            </a:solid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0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1-E789-4889-B15E-D73D8F583E40}"/>
            </c:ext>
          </c:extLst>
        </c:ser>
        <c:ser>
          <c:idx val="56"/>
          <c:order val="5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E87722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3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4-E789-4889-B15E-D73D8F583E40}"/>
            </c:ext>
          </c:extLst>
        </c:ser>
        <c:ser>
          <c:idx val="57"/>
          <c:order val="5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F1BE48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6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7-E789-4889-B15E-D73D8F583E40}"/>
            </c:ext>
          </c:extLst>
        </c:ser>
        <c:ser>
          <c:idx val="58"/>
          <c:order val="5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485CC7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9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A-E789-4889-B15E-D73D8F583E40}"/>
            </c:ext>
          </c:extLst>
        </c:ser>
        <c:ser>
          <c:idx val="59"/>
          <c:order val="5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00B2A9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C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AD-E789-4889-B15E-D73D8F583E40}"/>
            </c:ext>
          </c:extLst>
        </c:ser>
        <c:ser>
          <c:idx val="60"/>
          <c:order val="6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888B8D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AF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0-E789-4889-B15E-D73D8F583E40}"/>
            </c:ext>
          </c:extLst>
        </c:ser>
        <c:ser>
          <c:idx val="61"/>
          <c:order val="6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1B365D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2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3-E789-4889-B15E-D73D8F583E40}"/>
            </c:ext>
          </c:extLst>
        </c:ser>
        <c:ser>
          <c:idx val="62"/>
          <c:order val="6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0066CC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5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6-E789-4889-B15E-D73D8F583E40}"/>
            </c:ext>
          </c:extLst>
        </c:ser>
        <c:ser>
          <c:idx val="63"/>
          <c:order val="6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pattFill prst="pct50">
              <a:fgClr>
                <a:srgbClr val="CCCCFF"/>
              </a:fgClr>
              <a:bgClr>
                <a:srgbClr val="FFFFFF"/>
              </a:bgClr>
            </a:pattFill>
            <a:ln w="18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8072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B8-E789-4889-B15E-D73D8F583E4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zna/Odbija da odgovori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B9-E789-4889-B15E-D73D8F583E40}"/>
            </c:ext>
          </c:extLst>
        </c:ser>
        <c:dLbls>
          <c:showVal val="1"/>
        </c:dLbls>
        <c:firstSliceAng val="0"/>
      </c:pieChart>
      <c:spPr>
        <a:noFill/>
        <a:ln w="36143">
          <a:noFill/>
        </a:ln>
      </c:spPr>
    </c:plotArea>
    <c:legend>
      <c:legendPos val="t"/>
      <c:layout>
        <c:manualLayout>
          <c:xMode val="edge"/>
          <c:yMode val="edge"/>
          <c:x val="6.0977576188614296E-2"/>
          <c:y val="5.3263183836271336E-2"/>
          <c:w val="0.87804484762277157"/>
          <c:h val="0.11443116737041839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  <a:latin typeface="+mj-lt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3131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9362156067255514"/>
          <c:y val="2.629358830146232E-2"/>
          <c:w val="0.50637843932744497"/>
          <c:h val="0.9584392575928010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F1535"/>
            </a:solidFill>
            <a:ln>
              <a:noFill/>
            </a:ln>
            <a:effectLst/>
          </c:spPr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81-4521-A3CD-DB0E8BCBA332}"/>
              </c:ext>
            </c:extLst>
          </c:dPt>
          <c:dPt>
            <c:idx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7E-466D-B58F-67556B28EAD8}"/>
              </c:ext>
            </c:extLst>
          </c:dPt>
          <c:dPt>
            <c:idx val="8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7E-466D-B58F-67556B28EAD8}"/>
              </c:ext>
            </c:extLst>
          </c:dPt>
          <c:dPt>
            <c:idx val="9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DA-46E1-9857-CF0B20E0ED14}"/>
              </c:ext>
            </c:extLst>
          </c:dPt>
          <c:dLbls>
            <c:numFmt formatCode="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Više pravde i poštenja</c:v>
                </c:pt>
                <c:pt idx="1">
                  <c:v>Smanjiti korupciju</c:v>
                </c:pt>
                <c:pt idx="2">
                  <c:v>Zaposliti stručne ljude</c:v>
                </c:pt>
                <c:pt idx="3">
                  <c:v>Smanjiti uticaj politike</c:v>
                </c:pt>
                <c:pt idx="4">
                  <c:v>Ubrzati postupke</c:v>
                </c:pt>
                <c:pt idx="5">
                  <c:v>Veća nepristrasnost i nezavisnost</c:v>
                </c:pt>
                <c:pt idx="6">
                  <c:v>Pojednostaviti zakone</c:v>
                </c:pt>
                <c:pt idx="7">
                  <c:v>Sve navedeno je važno</c:v>
                </c:pt>
                <c:pt idx="8">
                  <c:v>Drugo</c:v>
                </c:pt>
                <c:pt idx="9">
                  <c:v>Ne zna/ Odbija da odgovori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22.5</c:v>
                </c:pt>
                <c:pt idx="1">
                  <c:v>20.8</c:v>
                </c:pt>
                <c:pt idx="2">
                  <c:v>17.600000000000001</c:v>
                </c:pt>
                <c:pt idx="3">
                  <c:v>13</c:v>
                </c:pt>
                <c:pt idx="4">
                  <c:v>10.3</c:v>
                </c:pt>
                <c:pt idx="5">
                  <c:v>8.8000000000000007</c:v>
                </c:pt>
                <c:pt idx="6">
                  <c:v>2.1</c:v>
                </c:pt>
                <c:pt idx="7">
                  <c:v>1.4</c:v>
                </c:pt>
                <c:pt idx="8">
                  <c:v>1.4</c:v>
                </c:pt>
                <c:pt idx="9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81-4521-A3CD-DB0E8BCBA332}"/>
            </c:ext>
          </c:extLst>
        </c:ser>
        <c:dLbls>
          <c:showVal val="1"/>
        </c:dLbls>
        <c:gapWidth val="50"/>
        <c:axId val="99897728"/>
        <c:axId val="99899264"/>
      </c:barChart>
      <c:catAx>
        <c:axId val="9989772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99264"/>
        <c:crosses val="autoZero"/>
        <c:auto val="1"/>
        <c:lblAlgn val="ctr"/>
        <c:lblOffset val="100"/>
      </c:catAx>
      <c:valAx>
        <c:axId val="99899264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9989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1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 bwMode="gray">
          <a:xfrm>
            <a:off x="175365" y="9731375"/>
            <a:ext cx="5720512" cy="19646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Segoe UI" panose="020B0502040204020203" pitchFamily="34" charset="0"/>
              </a:rPr>
              <a:t>Document Name |  Month/Year  |  Version 1  |  Public  |  Internal Use Only  |  Confidential  |  Strictly  Confidential (DELETE CLASSIFICATION)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3"/>
          </p:nvPr>
        </p:nvSpPr>
        <p:spPr bwMode="gray">
          <a:xfrm>
            <a:off x="5846895" y="9430934"/>
            <a:ext cx="576494" cy="235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latin typeface="Geomanist Light" pitchFamily="50" charset="0"/>
              </a:defRPr>
            </a:lvl1pPr>
          </a:lstStyle>
          <a:p>
            <a:pPr algn="r"/>
            <a:fld id="{2FB8B7E8-C405-4882-AAD0-1D72826C463D}" type="slidenum">
              <a:rPr lang="en-GB" smtClean="0">
                <a:latin typeface="Segoe UI" panose="020B0502040204020203" pitchFamily="34" charset="0"/>
              </a:rPr>
              <a:pPr algn="r"/>
              <a:t>‹#›</a:t>
            </a:fld>
            <a:endParaRPr lang="en-GB" dirty="0">
              <a:latin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9184387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78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77800" y="192088"/>
            <a:ext cx="6419850" cy="3613150"/>
          </a:xfrm>
          <a:prstGeom prst="rect">
            <a:avLst/>
          </a:prstGeom>
          <a:noFill/>
          <a:ln w="6350">
            <a:solidFill>
              <a:srgbClr val="C8C9C7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187325" y="4165601"/>
            <a:ext cx="6412008" cy="5046190"/>
          </a:xfrm>
          <a:prstGeom prst="rect">
            <a:avLst/>
          </a:prstGeom>
          <a:ln w="9525">
            <a:noFill/>
          </a:ln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6351500" y="9609122"/>
            <a:ext cx="343561" cy="234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latin typeface="Segoe UI" panose="020B0502040204020203" pitchFamily="34" charset="0"/>
              </a:defRPr>
            </a:lvl1pPr>
          </a:lstStyle>
          <a:p>
            <a:fld id="{2FB8B7E8-C405-4882-AAD0-1D72826C463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7325" y="3977785"/>
            <a:ext cx="64120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36" y="937191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3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1802" rtl="0" eaLnBrk="1" latinLnBrk="0" hangingPunct="1">
      <a:lnSpc>
        <a:spcPct val="110000"/>
      </a:lnSpc>
      <a:spcBef>
        <a:spcPts val="691"/>
      </a:spcBef>
      <a:defRPr sz="1200" kern="1200">
        <a:solidFill>
          <a:srgbClr val="222223"/>
        </a:solidFill>
        <a:latin typeface="Segoe UI" panose="020B0502040204020203" pitchFamily="34" charset="0"/>
        <a:ea typeface="+mn-ea"/>
        <a:cs typeface="+mn-cs"/>
      </a:defRPr>
    </a:lvl1pPr>
    <a:lvl2pPr marL="361950" indent="-198438" algn="l" defTabSz="1051802" rtl="0" eaLnBrk="1" latinLnBrk="0" hangingPunct="1">
      <a:lnSpc>
        <a:spcPct val="110000"/>
      </a:lnSpc>
      <a:spcBef>
        <a:spcPts val="691"/>
      </a:spcBef>
      <a:buFont typeface="Arial" panose="020B0604020202020204" pitchFamily="34" charset="0"/>
      <a:buChar char="•"/>
      <a:defRPr sz="1200" kern="1200">
        <a:solidFill>
          <a:srgbClr val="222223"/>
        </a:solidFill>
        <a:latin typeface="Segoe UI" panose="020B0502040204020203" pitchFamily="34" charset="0"/>
        <a:ea typeface="+mn-ea"/>
        <a:cs typeface="+mn-cs"/>
      </a:defRPr>
    </a:lvl2pPr>
    <a:lvl3pPr marL="541338" indent="-190500" algn="l" defTabSz="1051802" rtl="0" eaLnBrk="1" latinLnBrk="0" hangingPunct="1">
      <a:lnSpc>
        <a:spcPct val="110000"/>
      </a:lnSpc>
      <a:spcBef>
        <a:spcPts val="691"/>
      </a:spcBef>
      <a:buFont typeface="Arial" panose="020B0604020202020204" pitchFamily="34" charset="0"/>
      <a:buChar char="•"/>
      <a:tabLst/>
      <a:defRPr sz="1200" kern="1200">
        <a:solidFill>
          <a:srgbClr val="222223"/>
        </a:solidFill>
        <a:latin typeface="Segoe UI" panose="020B0502040204020203" pitchFamily="34" charset="0"/>
        <a:ea typeface="+mn-ea"/>
        <a:cs typeface="+mn-cs"/>
      </a:defRPr>
    </a:lvl3pPr>
    <a:lvl4pPr marL="722313" indent="-185738" algn="l" defTabSz="1051802" rtl="0" eaLnBrk="1" latinLnBrk="0" hangingPunct="1">
      <a:lnSpc>
        <a:spcPct val="110000"/>
      </a:lnSpc>
      <a:spcBef>
        <a:spcPts val="691"/>
      </a:spcBef>
      <a:buFont typeface="Arial" panose="020B0604020202020204" pitchFamily="34" charset="0"/>
      <a:buChar char="•"/>
      <a:defRPr sz="1200" kern="1200">
        <a:solidFill>
          <a:srgbClr val="222223"/>
        </a:solidFill>
        <a:latin typeface="Segoe UI" panose="020B0502040204020203" pitchFamily="34" charset="0"/>
        <a:ea typeface="+mn-ea"/>
        <a:cs typeface="+mn-cs"/>
      </a:defRPr>
    </a:lvl4pPr>
    <a:lvl5pPr marL="982663" indent="-200025" algn="l" defTabSz="1051802" rtl="0" eaLnBrk="1" latinLnBrk="0" hangingPunct="1">
      <a:lnSpc>
        <a:spcPct val="110000"/>
      </a:lnSpc>
      <a:spcBef>
        <a:spcPts val="691"/>
      </a:spcBef>
      <a:buFont typeface="Arial" panose="020B0604020202020204" pitchFamily="34" charset="0"/>
      <a:buChar char="•"/>
      <a:defRPr sz="1200" kern="1200">
        <a:solidFill>
          <a:srgbClr val="222223"/>
        </a:solidFill>
        <a:latin typeface="Segoe UI" panose="020B0502040204020203" pitchFamily="34" charset="0"/>
        <a:ea typeface="+mn-ea"/>
        <a:cs typeface="+mn-cs"/>
      </a:defRPr>
    </a:lvl5pPr>
    <a:lvl6pPr marL="2629507" algn="l" defTabSz="10518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155408" algn="l" defTabSz="10518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681310" algn="l" defTabSz="10518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207211" algn="l" defTabSz="10518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814388"/>
            <a:ext cx="5907088" cy="3324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8387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1688" y="787400"/>
            <a:ext cx="5716587" cy="321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B7E8-C405-4882-AAD0-1D72826C463D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3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21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53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ipsos-mori.com/ipsosconnect" TargetMode="Externa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ver -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69375" y="179389"/>
            <a:ext cx="13101024" cy="7200899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Click icon to place image (or select frame and copy/paste image into it) and then send to back so text/logo can be displayed.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4000" y="4072476"/>
            <a:ext cx="6153433" cy="1377348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4000" y="3424404"/>
            <a:ext cx="3562609" cy="430887"/>
          </a:xfrm>
          <a:solidFill>
            <a:schemeClr val="bg1"/>
          </a:solidFill>
        </p:spPr>
        <p:txBody>
          <a:bodyPr wrap="none" lIns="82819" tIns="0" rIns="82819" bIns="0" rtlCol="0" anchor="ctr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2800" b="1" dirty="0" smtClean="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051432"/>
            <a:ext cx="2921807" cy="67710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line 2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1206519"/>
            <a:ext cx="2921807" cy="67710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line 1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4000" y="5583633"/>
            <a:ext cx="6163216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r>
              <a:rPr lang="en-GB" sz="1200" dirty="0">
                <a:solidFill>
                  <a:schemeClr val="bg1"/>
                </a:solidFill>
                <a:latin typeface="Calibri" pitchFamily="34" charset="0"/>
              </a:rPr>
              <a:t>© 2016 Ipsos.  All rights reserved. Contains Ipsos' Confidential and Proprietary information and may not be disclosed or reproduced without the prior written consent of Ipsos.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E7D7B8-AE7F-4AEC-B096-A8A8CDBD215A}"/>
              </a:ext>
            </a:extLst>
          </p:cNvPr>
          <p:cNvSpPr txBox="1"/>
          <p:nvPr userDrawn="1"/>
        </p:nvSpPr>
        <p:spPr bwMode="gray">
          <a:xfrm>
            <a:off x="221041" y="7397120"/>
            <a:ext cx="4441446" cy="16414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53567"/>
            <a:r>
              <a:rPr lang="sr-Latn-RS" sz="700" baseline="0" dirty="0">
                <a:solidFill>
                  <a:schemeClr val="tx1"/>
                </a:solidFill>
              </a:rPr>
              <a:t>Istraživanje javnog mnjenja o percepciji rada tužilaštva u Crnoj Gori, Ipsos 202</a:t>
            </a:r>
            <a:r>
              <a:rPr lang="en-US" sz="700" baseline="0" dirty="0">
                <a:solidFill>
                  <a:schemeClr val="tx1"/>
                </a:solidFill>
              </a:rPr>
              <a:t>1</a:t>
            </a:r>
            <a:r>
              <a:rPr lang="sr-Latn-RS" sz="700" baseline="0" dirty="0">
                <a:solidFill>
                  <a:schemeClr val="tx1"/>
                </a:solidFill>
              </a:rPr>
              <a:t>.</a:t>
            </a:r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9202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Fill_WhiteBorder_Zero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166687" y="177031"/>
            <a:ext cx="13106400" cy="7207200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/>
            </a:lvl1pPr>
          </a:lstStyle>
          <a:p>
            <a:pPr marL="0" lvl="0" indent="0">
              <a:buNone/>
            </a:pPr>
            <a:r>
              <a:rPr lang="en-GB" dirty="0"/>
              <a:t>Click icon to place image (or select frame and copy/paste image into it)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948506-D328-44B2-B114-B585A1AE65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200492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960846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_ZeroBox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1282947"/>
            <a:ext cx="2933414" cy="430887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408943"/>
            <a:ext cx="384016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</a:defRPr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6408943"/>
            <a:ext cx="805507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>
                <a:solidFill>
                  <a:schemeClr val="bg1"/>
                </a:solidFill>
              </a:defRPr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622495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_OneBox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504000" y="1908423"/>
            <a:ext cx="12306492" cy="428560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1281544"/>
            <a:ext cx="2933414" cy="430887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408943"/>
            <a:ext cx="384016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</a:defRPr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6408943"/>
            <a:ext cx="805507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>
                <a:solidFill>
                  <a:schemeClr val="bg1"/>
                </a:solidFill>
              </a:defRPr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938038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_2BoxCon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98488"/>
          </a:xfrm>
          <a:solidFill>
            <a:schemeClr val="accent3"/>
          </a:solidFill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504000" y="1908000"/>
            <a:ext cx="5984551" cy="4285605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1281544"/>
            <a:ext cx="2933414" cy="430887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408943"/>
            <a:ext cx="384016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</a:defRPr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6408943"/>
            <a:ext cx="805507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>
                <a:solidFill>
                  <a:schemeClr val="bg1"/>
                </a:solidFill>
              </a:defRPr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6" hasCustomPrompt="1"/>
          </p:nvPr>
        </p:nvSpPr>
        <p:spPr bwMode="black">
          <a:xfrm>
            <a:off x="6945050" y="1908000"/>
            <a:ext cx="5984551" cy="4285605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598785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 xmlns="">
        <p15:guide id="1" orient="horz" pos="2382" userDrawn="1">
          <p15:clr>
            <a:srgbClr val="F26B43"/>
          </p15:clr>
        </p15:guide>
        <p15:guide id="2" pos="4233" userDrawn="1">
          <p15:clr>
            <a:srgbClr val="F26B43"/>
          </p15:clr>
        </p15:guide>
        <p15:guide id="3" pos="4097" userDrawn="1">
          <p15:clr>
            <a:srgbClr val="5ACBF0"/>
          </p15:clr>
        </p15:guide>
        <p15:guide id="4" pos="4369" userDrawn="1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_3Box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53998"/>
          </a:xfrm>
          <a:solidFill>
            <a:schemeClr val="accent3"/>
          </a:solidFill>
        </p:spPr>
        <p:txBody>
          <a:bodyPr/>
          <a:lstStyle>
            <a:lvl1pPr algn="l">
              <a:defRPr baseline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504000" y="1908000"/>
            <a:ext cx="3802888" cy="4285605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1281544"/>
            <a:ext cx="2933414" cy="430887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408943"/>
            <a:ext cx="384016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>
                <a:solidFill>
                  <a:schemeClr val="bg1"/>
                </a:solidFill>
              </a:defRPr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6408943"/>
            <a:ext cx="805507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>
                <a:solidFill>
                  <a:schemeClr val="bg1"/>
                </a:solidFill>
              </a:defRPr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6" hasCustomPrompt="1"/>
          </p:nvPr>
        </p:nvSpPr>
        <p:spPr bwMode="black">
          <a:xfrm>
            <a:off x="4805231" y="1908000"/>
            <a:ext cx="3802888" cy="4285605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7" hasCustomPrompt="1"/>
          </p:nvPr>
        </p:nvSpPr>
        <p:spPr bwMode="black">
          <a:xfrm>
            <a:off x="9075144" y="1908000"/>
            <a:ext cx="3802888" cy="4285605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704077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 xmlns="">
        <p15:guide id="1" pos="2724" userDrawn="1">
          <p15:clr>
            <a:srgbClr val="5ACBF0"/>
          </p15:clr>
        </p15:guide>
        <p15:guide id="2" pos="3030" userDrawn="1">
          <p15:clr>
            <a:srgbClr val="5ACBF0"/>
          </p15:clr>
        </p15:guide>
        <p15:guide id="3" pos="5424" userDrawn="1">
          <p15:clr>
            <a:srgbClr val="5ACBF0"/>
          </p15:clr>
        </p15:guide>
        <p15:guide id="4" pos="5706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-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73834" y="173831"/>
            <a:ext cx="13092112" cy="7213600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 algn="ctr"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Insert image by clicking the picture icon and selecting file.  Image may then be cropped as desired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12899" y="1188343"/>
            <a:ext cx="5731022" cy="3656386"/>
          </a:xfrm>
          <a:noFill/>
        </p:spPr>
        <p:txBody>
          <a:bodyPr wrap="square" anchor="t"/>
          <a:lstStyle>
            <a:lvl1pPr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fill.</a:t>
            </a:r>
            <a:br>
              <a:rPr lang="en-US" dirty="0"/>
            </a:br>
            <a:r>
              <a:rPr lang="en-US" dirty="0"/>
              <a:t>Click icon </a:t>
            </a:r>
            <a:br>
              <a:rPr lang="en-US" dirty="0"/>
            </a:br>
            <a:r>
              <a:rPr lang="en-US" dirty="0"/>
              <a:t>to insert </a:t>
            </a:r>
            <a:br>
              <a:rPr lang="en-US" dirty="0"/>
            </a:br>
            <a:r>
              <a:rPr lang="en-US" dirty="0"/>
              <a:t>image.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6629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Fill_Coloured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166087" y="177031"/>
            <a:ext cx="13107600" cy="7207200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 marL="0" marR="0" indent="0" algn="ctr" defTabSz="1051802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 lang="en-GB" sz="1600" baseline="0"/>
            </a:lvl1pPr>
          </a:lstStyle>
          <a:p>
            <a:pPr marL="0" marR="0" lvl="0" indent="0" algn="ctr" defTabSz="1051802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Insert image by clicking the picture icon and selecting file.  Image may then be cropped as desired – send image to back</a:t>
            </a:r>
          </a:p>
          <a:p>
            <a:pPr lvl="0" algn="ctr"/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1281544"/>
            <a:ext cx="2933414" cy="430887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2200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roBo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1281544"/>
            <a:ext cx="2933414" cy="430887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408000"/>
            <a:ext cx="384016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6408000"/>
            <a:ext cx="805507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06667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Bo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03999" y="1908000"/>
            <a:ext cx="12408727" cy="425917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072565" y="6408000"/>
            <a:ext cx="384016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6408000"/>
            <a:ext cx="805507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1281544"/>
            <a:ext cx="2933414" cy="430887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0147932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Box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04000" y="1908000"/>
            <a:ext cx="5929782" cy="42254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7017055" y="1908000"/>
            <a:ext cx="5895672" cy="42254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04000" y="1281544"/>
            <a:ext cx="2933414" cy="430887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408000"/>
            <a:ext cx="384016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6408000"/>
            <a:ext cx="805507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506305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pos="4056" userDrawn="1">
          <p15:clr>
            <a:srgbClr val="5ACBF0"/>
          </p15:clr>
        </p15:guide>
        <p15:guide id="2" pos="4414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- Cover -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4000" y="3423600"/>
            <a:ext cx="3562609" cy="430887"/>
          </a:xfrm>
          <a:solidFill>
            <a:schemeClr val="bg1"/>
          </a:solidFill>
        </p:spPr>
        <p:txBody>
          <a:bodyPr wrap="none" lIns="82819" tIns="0" rIns="82819" bIns="0" rtlCol="0" anchor="ctr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GB" sz="2800" b="1" dirty="0" smtClean="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4000" y="4071600"/>
            <a:ext cx="6153433" cy="1446955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052000"/>
            <a:ext cx="2921807" cy="67710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line 2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1206000"/>
            <a:ext cx="2921807" cy="67710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Title line 1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402BDE07-3ACB-4119-B792-5D84391060C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943394" y="7034890"/>
            <a:ext cx="1913296" cy="220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53632" rtl="0" eaLnBrk="1" latinLnBrk="0" hangingPunct="1">
              <a:lnSpc>
                <a:spcPct val="100000"/>
              </a:lnSpc>
              <a:spcBef>
                <a:spcPts val="1252"/>
              </a:spcBef>
              <a:spcAft>
                <a:spcPts val="454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76816" indent="0" algn="l" defTabSz="953632" rtl="0" eaLnBrk="1" latinLnBrk="0" hangingPunct="1">
              <a:lnSpc>
                <a:spcPct val="100000"/>
              </a:lnSpc>
              <a:spcBef>
                <a:spcPts val="454"/>
              </a:spcBef>
              <a:spcAft>
                <a:spcPts val="454"/>
              </a:spcAft>
              <a:buClr>
                <a:schemeClr val="tx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53632" indent="0" algn="l" defTabSz="953632" rtl="0" eaLnBrk="1" latinLnBrk="0" hangingPunct="1">
              <a:lnSpc>
                <a:spcPct val="100000"/>
              </a:lnSpc>
              <a:spcBef>
                <a:spcPts val="454"/>
              </a:spcBef>
              <a:spcAft>
                <a:spcPts val="454"/>
              </a:spcAft>
              <a:buClr>
                <a:schemeClr val="tx1"/>
              </a:buClr>
              <a:buFont typeface="Geomanist Light" pitchFamily="50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0450" indent="0" algn="l" defTabSz="953632" rtl="0" eaLnBrk="1" latinLnBrk="0" hangingPunct="1">
              <a:lnSpc>
                <a:spcPct val="100000"/>
              </a:lnSpc>
              <a:spcBef>
                <a:spcPts val="454"/>
              </a:spcBef>
              <a:spcAft>
                <a:spcPts val="454"/>
              </a:spcAft>
              <a:buClr>
                <a:schemeClr val="tx1"/>
              </a:buClr>
              <a:buFont typeface="Geomanist Light" pitchFamily="50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07266" indent="0" algn="l" defTabSz="953632" rtl="0" eaLnBrk="1" latinLnBrk="0" hangingPunct="1">
              <a:lnSpc>
                <a:spcPct val="100000"/>
              </a:lnSpc>
              <a:spcBef>
                <a:spcPts val="454"/>
              </a:spcBef>
              <a:spcAft>
                <a:spcPts val="454"/>
              </a:spcAft>
              <a:buClr>
                <a:schemeClr val="tx1"/>
              </a:buClr>
              <a:buFont typeface="Geomanist Light" pitchFamily="50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622490" indent="-238409" algn="l" defTabSz="9536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306" indent="-238409" algn="l" defTabSz="9536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121" indent="-238409" algn="l" defTabSz="9536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938" indent="-238409" algn="l" defTabSz="9536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b="1" dirty="0">
                <a:solidFill>
                  <a:schemeClr val="tx1"/>
                </a:solidFill>
              </a:rPr>
              <a:t>Ipsos Public Affairs</a:t>
            </a:r>
          </a:p>
        </p:txBody>
      </p:sp>
      <p:pic>
        <p:nvPicPr>
          <p:cNvPr id="14" name="Picture 13" descr="IPSOS_GAMECHANGERS_blue.png">
            <a:extLst>
              <a:ext uri="{FF2B5EF4-FFF2-40B4-BE49-F238E27FC236}">
                <a16:creationId xmlns:a16="http://schemas.microsoft.com/office/drawing/2014/main" xmlns="" id="{D9317F90-2B11-49F6-8B07-5D5F41403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88" t="-9671" b="-1"/>
          <a:stretch/>
        </p:blipFill>
        <p:spPr>
          <a:xfrm>
            <a:off x="12588965" y="6768488"/>
            <a:ext cx="475670" cy="4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1768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Bo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504000" y="1908000"/>
            <a:ext cx="3800887" cy="4226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818449" y="1908000"/>
            <a:ext cx="3802882" cy="4226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9072248" y="1908000"/>
            <a:ext cx="3800886" cy="42269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4000" y="1281544"/>
            <a:ext cx="2933414" cy="430887"/>
          </a:xfrm>
          <a:solidFill>
            <a:schemeClr val="tx2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chemeClr val="bg1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072565" y="6408000"/>
            <a:ext cx="384016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0" y="6408000"/>
            <a:ext cx="805507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3756187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27373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pos="2712" userDrawn="1">
          <p15:clr>
            <a:srgbClr val="5ACBF0"/>
          </p15:clr>
        </p15:guide>
        <p15:guide id="2" pos="3030" userDrawn="1">
          <p15:clr>
            <a:srgbClr val="5ACBF0"/>
          </p15:clr>
        </p15:guide>
        <p15:guide id="3" pos="5436" userDrawn="1">
          <p15:clr>
            <a:srgbClr val="5ACBF0"/>
          </p15:clr>
        </p15:guide>
        <p15:guide id="4" pos="5712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_Long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18447" y="2189028"/>
            <a:ext cx="8094279" cy="3704190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04000" y="2611384"/>
            <a:ext cx="3800887" cy="333811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100" b="1"/>
            </a:lvl1pPr>
          </a:lstStyle>
          <a:p>
            <a:pPr lvl="0"/>
            <a:r>
              <a:rPr lang="en-US" dirty="0"/>
              <a:t>Question 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2189027"/>
            <a:ext cx="739565" cy="360001"/>
          </a:xfrm>
          <a:solidFill>
            <a:schemeClr val="accent3"/>
          </a:solidFill>
        </p:spPr>
        <p:txBody>
          <a:bodyPr lIns="36000" tIns="0" rIns="36000" bIns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2388434" cy="1296145"/>
          </a:xfrm>
          <a:noFill/>
        </p:spPr>
        <p:txBody>
          <a:bodyPr wrap="square" lIns="0" tIns="0" rIns="0" bIns="0" anchor="t">
            <a:noAutofit/>
          </a:bodyPr>
          <a:lstStyle>
            <a:lvl1pPr marL="0" algn="l" defTabSz="1051802" rtl="0" eaLnBrk="1" latinLnBrk="0" hangingPunct="1">
              <a:lnSpc>
                <a:spcPct val="120000"/>
              </a:lnSpc>
              <a:spcAft>
                <a:spcPts val="1151"/>
              </a:spcAft>
              <a:defRPr lang="en-GB" sz="2800" b="1" kern="1200" baseline="0" dirty="0">
                <a:solidFill>
                  <a:srgbClr val="FFFFFF"/>
                </a:solidFill>
                <a:highlight>
                  <a:srgbClr val="808080"/>
                </a:highlight>
                <a:latin typeface="+mn-lt"/>
                <a:ea typeface="Calibri"/>
                <a:cs typeface="Times New Roman"/>
              </a:defRPr>
            </a:lvl1pPr>
          </a:lstStyle>
          <a:p>
            <a:r>
              <a:rPr lang="en-US" dirty="0"/>
              <a:t>Long titles Click to edit Master title allows for 3 lines</a:t>
            </a:r>
            <a:br>
              <a:rPr lang="en-US" dirty="0"/>
            </a:b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9072565" y="6264927"/>
            <a:ext cx="3840162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6264927"/>
            <a:ext cx="8055071" cy="180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525902" indent="0">
              <a:buFontTx/>
              <a:buNone/>
              <a:defRPr/>
            </a:lvl2pPr>
            <a:lvl3pPr marL="1051804" indent="0">
              <a:buFontTx/>
              <a:buNone/>
              <a:defRPr/>
            </a:lvl3pPr>
            <a:lvl4pPr marL="1577706" indent="0">
              <a:buFontTx/>
              <a:buNone/>
              <a:defRPr/>
            </a:lvl4pPr>
            <a:lvl5pPr marL="21036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base</a:t>
            </a:r>
          </a:p>
        </p:txBody>
      </p:sp>
    </p:spTree>
    <p:extLst>
      <p:ext uri="{BB962C8B-B14F-4D97-AF65-F5344CB8AC3E}">
        <p14:creationId xmlns:p14="http://schemas.microsoft.com/office/powerpoint/2010/main" xmlns="" val="350830729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Page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81227" y="179389"/>
            <a:ext cx="6454775" cy="720994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2"/>
          </p:nvPr>
        </p:nvSpPr>
        <p:spPr>
          <a:xfrm>
            <a:off x="7083586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17355" y="504000"/>
            <a:ext cx="3756187" cy="553998"/>
          </a:xfrm>
          <a:solidFill>
            <a:schemeClr val="accent3"/>
          </a:solidFill>
        </p:spPr>
        <p:txBody>
          <a:bodyPr wrap="none" lIns="82819" tIns="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7351" y="1247689"/>
            <a:ext cx="3540759" cy="430887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973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pos="4476" userDrawn="1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Pag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810375" y="179389"/>
            <a:ext cx="6454775" cy="720994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504000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4000" y="504000"/>
            <a:ext cx="3756187" cy="55399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260000"/>
            <a:ext cx="3540759" cy="430887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E7D7B8-AE7F-4AEC-B096-A8A8CDBD215A}"/>
              </a:ext>
            </a:extLst>
          </p:cNvPr>
          <p:cNvSpPr txBox="1"/>
          <p:nvPr userDrawn="1"/>
        </p:nvSpPr>
        <p:spPr bwMode="gray">
          <a:xfrm>
            <a:off x="221041" y="7397120"/>
            <a:ext cx="4441446" cy="16414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53567"/>
            <a:r>
              <a:rPr lang="sr-Latn-RS" sz="700" baseline="0" dirty="0">
                <a:solidFill>
                  <a:schemeClr val="tx1"/>
                </a:solidFill>
              </a:rPr>
              <a:t>Istraživanje javnog mnjenja o percepciji rada tužilaštva u Crnoj Gori, Ipsos 202</a:t>
            </a:r>
            <a:r>
              <a:rPr lang="en-US" sz="700" baseline="0" dirty="0">
                <a:solidFill>
                  <a:schemeClr val="tx1"/>
                </a:solidFill>
              </a:rPr>
              <a:t>1</a:t>
            </a:r>
            <a:r>
              <a:rPr lang="sr-Latn-RS" sz="700" baseline="0" dirty="0">
                <a:solidFill>
                  <a:schemeClr val="tx1"/>
                </a:solidFill>
              </a:rPr>
              <a:t>.</a:t>
            </a:r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5174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Page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6731861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29887" y="161215"/>
            <a:ext cx="180001" cy="733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09888" y="3866361"/>
            <a:ext cx="6444256" cy="3511581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09888" y="180234"/>
            <a:ext cx="6444256" cy="3530401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6759693" y="3690631"/>
            <a:ext cx="6566822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1651" tIns="105826" rIns="211651" bIns="1058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3528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2"/>
          </p:nvPr>
        </p:nvSpPr>
        <p:spPr>
          <a:xfrm>
            <a:off x="504000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4000" y="504000"/>
            <a:ext cx="3734337" cy="55399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1260000"/>
            <a:ext cx="3540759" cy="430887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32220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Page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6731861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028678" y="181778"/>
            <a:ext cx="2016000" cy="718742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1239802" y="181778"/>
            <a:ext cx="2016000" cy="718742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817556" y="181778"/>
            <a:ext cx="2016000" cy="718742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29995" y="159260"/>
            <a:ext cx="4602244" cy="7311517"/>
            <a:chOff x="6629995" y="159259"/>
            <a:chExt cx="4602244" cy="7209945"/>
          </a:xfrm>
          <a:solidFill>
            <a:schemeClr val="bg1"/>
          </a:solidFill>
        </p:grpSpPr>
        <p:sp>
          <p:nvSpPr>
            <p:cNvPr id="4" name="Rectangle 3"/>
            <p:cNvSpPr/>
            <p:nvPr userDrawn="1"/>
          </p:nvSpPr>
          <p:spPr bwMode="gray">
            <a:xfrm>
              <a:off x="6629995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 err="1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>
              <a:off x="11052239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 err="1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gray">
            <a:xfrm>
              <a:off x="8841117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 err="1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Content Placeholder 6"/>
          <p:cNvSpPr>
            <a:spLocks noGrp="1"/>
          </p:cNvSpPr>
          <p:nvPr>
            <p:ph sz="quarter" idx="12"/>
          </p:nvPr>
        </p:nvSpPr>
        <p:spPr>
          <a:xfrm>
            <a:off x="504000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4000" y="504000"/>
            <a:ext cx="3734337" cy="55399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260000"/>
            <a:ext cx="3540759" cy="430887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9192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Page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167159" y="127323"/>
            <a:ext cx="6470418" cy="7281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01278" y="181778"/>
            <a:ext cx="2016000" cy="718742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79036" y="181778"/>
            <a:ext cx="2016000" cy="718742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4413718" y="159260"/>
            <a:ext cx="180001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2202595" y="159260"/>
            <a:ext cx="180001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390156" y="181778"/>
            <a:ext cx="2016000" cy="718742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18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29995" y="159260"/>
            <a:ext cx="180001" cy="731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Content Placeholder 6"/>
          <p:cNvSpPr>
            <a:spLocks noGrp="1"/>
          </p:cNvSpPr>
          <p:nvPr>
            <p:ph sz="quarter" idx="12"/>
          </p:nvPr>
        </p:nvSpPr>
        <p:spPr>
          <a:xfrm>
            <a:off x="7105618" y="2464609"/>
            <a:ext cx="5973007" cy="3980318"/>
          </a:xfrm>
        </p:spPr>
        <p:txBody>
          <a:bodyPr lIns="0" rIns="0">
            <a:norm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17355" y="504000"/>
            <a:ext cx="3756187" cy="553998"/>
          </a:xfrm>
          <a:solidFill>
            <a:schemeClr val="accent3"/>
          </a:solidFill>
        </p:spPr>
        <p:txBody>
          <a:bodyPr wrap="none" lIns="82819" tIns="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7351" y="1260000"/>
            <a:ext cx="3540759" cy="430887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8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635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pos="4233" userDrawn="1">
          <p15:clr>
            <a:srgbClr val="FBAE40"/>
          </p15:clr>
        </p15:guide>
        <p15:guide id="2" pos="4482" userDrawn="1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432260" y="3219526"/>
            <a:ext cx="8575262" cy="1122221"/>
          </a:xfrm>
          <a:noFill/>
        </p:spPr>
        <p:txBody>
          <a:bodyPr wrap="none" anchor="ctr"/>
          <a:lstStyle>
            <a:lvl1pPr algn="ctr">
              <a:lnSpc>
                <a:spcPct val="110000"/>
              </a:lnSpc>
              <a:defRPr sz="6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BA5690-8A10-4990-8578-2EBA60593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200492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88023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Layout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2"/>
          </p:nvPr>
        </p:nvSpPr>
        <p:spPr>
          <a:xfrm>
            <a:off x="7093111" y="2464609"/>
            <a:ext cx="5860889" cy="3980318"/>
          </a:xfrm>
        </p:spPr>
        <p:txBody>
          <a:bodyPr lIns="0" rIns="0">
            <a:norm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17355" y="504000"/>
            <a:ext cx="3734337" cy="55399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17351" y="1260000"/>
            <a:ext cx="3055242" cy="369332"/>
          </a:xfrm>
          <a:solidFill>
            <a:schemeClr val="bg1"/>
          </a:solidFill>
        </p:spPr>
        <p:txBody>
          <a:bodyPr vert="horz" wrap="none" lIns="72000" tIns="0" rIns="72000" bIns="0" rtlCol="0" anchor="ctr">
            <a:spAutoFit/>
          </a:bodyPr>
          <a:lstStyle>
            <a:lvl1pPr>
              <a:lnSpc>
                <a:spcPct val="100000"/>
              </a:lnSpc>
              <a:buFontTx/>
              <a:buNone/>
              <a:defRPr lang="en-US" sz="2400" b="1" dirty="0" smtClean="0">
                <a:solidFill>
                  <a:sysClr val="windowText" lastClr="000000"/>
                </a:solidFill>
              </a:defRPr>
            </a:lvl1pPr>
          </a:lstStyle>
          <a:p>
            <a:pPr marL="0" lvl="0" indent="0" defTabSz="914400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/>
          </p:nvPr>
        </p:nvSpPr>
        <p:spPr>
          <a:xfrm>
            <a:off x="179389" y="181480"/>
            <a:ext cx="6451200" cy="7196461"/>
          </a:xfrm>
          <a:pattFill prst="wdUpDiag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75000"/>
              </a:schemeClr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04000" y="7380294"/>
            <a:ext cx="4896000" cy="18097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  <a:latin typeface="Segoe UI" panose="020B0502040204020203" pitchFamily="34" charset="0"/>
              </a:rPr>
              <a:t>Doc Name | Month Year | Version 1 | Public | Internal Use Only | Confidential | Strictly Confidential (DELETE CLASSIFICATION)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8092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pos="4482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3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95155" y="4105786"/>
            <a:ext cx="13185261" cy="329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4269600"/>
            <a:ext cx="4212000" cy="3103200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Click to insert image</a:t>
            </a:r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4611144" y="4269600"/>
            <a:ext cx="4212000" cy="3103200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Click to insert image</a:t>
            </a:r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9042289" y="4269600"/>
            <a:ext cx="4212000" cy="3103200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Click to insert image</a:t>
            </a:r>
          </a:p>
        </p:txBody>
      </p:sp>
      <p:sp>
        <p:nvSpPr>
          <p:cNvPr id="17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7933" y="2061030"/>
            <a:ext cx="11763919" cy="598488"/>
          </a:xfrm>
          <a:noFill/>
        </p:spPr>
        <p:txBody>
          <a:bodyPr wrap="square" anchor="ctr"/>
          <a:lstStyle>
            <a:lvl1pPr>
              <a:defRPr sz="6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5238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/Fly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810375" y="162630"/>
            <a:ext cx="6454775" cy="7227215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4000" y="2484000"/>
            <a:ext cx="2320089" cy="553998"/>
          </a:xfrm>
          <a:solidFill>
            <a:schemeClr val="accent3"/>
          </a:solidFill>
        </p:spPr>
        <p:txBody>
          <a:bodyPr wrap="none" lIns="82819" tIns="0" rIns="82819" bIns="0" rtlCol="0" anchor="ctr">
            <a:spAutoFit/>
          </a:bodyPr>
          <a:lstStyle>
            <a:lvl1pPr algn="l">
              <a:defRPr lang="en-GB" baseline="0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1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3204573"/>
            <a:ext cx="3468056" cy="430887"/>
          </a:xfrm>
          <a:solidFill>
            <a:schemeClr val="bg1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ysClr val="windowText" lastClr="000000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4000" y="3924647"/>
            <a:ext cx="5762625" cy="338554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25902" indent="0">
              <a:buNone/>
              <a:defRPr sz="2000">
                <a:solidFill>
                  <a:schemeClr val="bg1"/>
                </a:solidFill>
              </a:defRPr>
            </a:lvl2pPr>
            <a:lvl3pPr marL="1051804" indent="0">
              <a:buNone/>
              <a:defRPr sz="1800">
                <a:solidFill>
                  <a:schemeClr val="bg1"/>
                </a:solidFill>
              </a:defRPr>
            </a:lvl3pPr>
            <a:lvl4pPr marL="1577706" indent="0">
              <a:buNone/>
              <a:defRPr sz="1800">
                <a:solidFill>
                  <a:schemeClr val="bg1"/>
                </a:solidFill>
              </a:defRPr>
            </a:lvl4pPr>
            <a:lvl5pPr marL="210360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E7D7B8-AE7F-4AEC-B096-A8A8CDBD215A}"/>
              </a:ext>
            </a:extLst>
          </p:cNvPr>
          <p:cNvSpPr txBox="1"/>
          <p:nvPr userDrawn="1"/>
        </p:nvSpPr>
        <p:spPr bwMode="gray">
          <a:xfrm>
            <a:off x="221041" y="7397120"/>
            <a:ext cx="4441446" cy="16414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53567"/>
            <a:r>
              <a:rPr lang="sr-Latn-RS" sz="700" baseline="0" dirty="0">
                <a:solidFill>
                  <a:schemeClr val="tx1"/>
                </a:solidFill>
              </a:rPr>
              <a:t>Istraživanje javnog mnjenja o percepciji rada tužilaštva u Crnoj Gori, Ipsos 202</a:t>
            </a:r>
            <a:r>
              <a:rPr lang="en-US" sz="700" baseline="0" dirty="0">
                <a:solidFill>
                  <a:schemeClr val="tx1"/>
                </a:solidFill>
              </a:rPr>
              <a:t>1</a:t>
            </a:r>
            <a:r>
              <a:rPr lang="sr-Latn-RS" sz="700" baseline="0" dirty="0">
                <a:solidFill>
                  <a:schemeClr val="tx1"/>
                </a:solidFill>
              </a:rPr>
              <a:t>.</a:t>
            </a:r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7677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2 x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95155" y="4105786"/>
            <a:ext cx="13185261" cy="329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7933" y="2061030"/>
            <a:ext cx="11763919" cy="598488"/>
          </a:xfrm>
          <a:noFill/>
        </p:spPr>
        <p:txBody>
          <a:bodyPr wrap="square" anchor="ctr"/>
          <a:lstStyle>
            <a:lvl1pPr>
              <a:defRPr sz="6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6809889" y="4270664"/>
            <a:ext cx="6442518" cy="3103131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Click to insert image</a:t>
            </a:r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4270664"/>
            <a:ext cx="6443171" cy="3103131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Click to insert image</a:t>
            </a:r>
          </a:p>
        </p:txBody>
      </p:sp>
      <p:sp>
        <p:nvSpPr>
          <p:cNvPr id="16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01006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bottom image x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95155" y="4105787"/>
            <a:ext cx="13185261" cy="327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837933" y="2061030"/>
            <a:ext cx="11763919" cy="598488"/>
          </a:xfrm>
          <a:noFill/>
        </p:spPr>
        <p:txBody>
          <a:bodyPr wrap="square" anchor="ctr"/>
          <a:lstStyle>
            <a:lvl1pPr>
              <a:defRPr sz="6200"/>
            </a:lvl1pPr>
          </a:lstStyle>
          <a:p>
            <a:r>
              <a:rPr lang="en-US" dirty="0"/>
              <a:t>Click to add statement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179392" y="4284664"/>
            <a:ext cx="13073473" cy="3101788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Click to insert image</a:t>
            </a:r>
          </a:p>
        </p:txBody>
      </p:sp>
      <p:sp>
        <p:nvSpPr>
          <p:cNvPr id="10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17355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6669" y="3128920"/>
            <a:ext cx="5939757" cy="411219"/>
          </a:xfrm>
        </p:spPr>
        <p:txBody>
          <a:bodyPr wrap="square" lIns="0" tIns="41410" rIns="0" bIns="4141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314080" algn="l"/>
              </a:tabLst>
              <a:defRPr sz="2100" baseline="0">
                <a:solidFill>
                  <a:schemeClr val="bg1"/>
                </a:solidFill>
                <a:latin typeface="+mn-lt"/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1" name="Text Placeholder 6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933380" y="3128920"/>
            <a:ext cx="5939757" cy="411219"/>
          </a:xfrm>
        </p:spPr>
        <p:txBody>
          <a:bodyPr wrap="square" lIns="0" tIns="41410" rIns="0" bIns="4141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314080" algn="l"/>
              </a:tabLst>
              <a:defRPr sz="2100" baseline="0">
                <a:solidFill>
                  <a:schemeClr val="bg1"/>
                </a:solidFill>
                <a:latin typeface="+mn-lt"/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9" name="TextBox 28">
            <a:hlinkClick r:id="rId2"/>
          </p:cNvPr>
          <p:cNvSpPr txBox="1"/>
          <p:nvPr userDrawn="1"/>
        </p:nvSpPr>
        <p:spPr>
          <a:xfrm>
            <a:off x="6933380" y="6773280"/>
            <a:ext cx="5939757" cy="357376"/>
          </a:xfrm>
          <a:prstGeom prst="rect">
            <a:avLst/>
          </a:prstGeom>
          <a:noFill/>
        </p:spPr>
        <p:txBody>
          <a:bodyPr wrap="square" lIns="82819" tIns="41410" rIns="82819" bIns="41410" rtlCol="0">
            <a:spAutoFit/>
          </a:bodyPr>
          <a:lstStyle/>
          <a:p>
            <a:pPr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r>
              <a:rPr lang="en-GB" sz="1600" b="1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www.ipsos-mori.com/</a:t>
            </a:r>
          </a:p>
        </p:txBody>
      </p:sp>
      <p:sp>
        <p:nvSpPr>
          <p:cNvPr id="2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50118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s Only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065" y="920899"/>
            <a:ext cx="7492979" cy="5539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3932" y="365053"/>
            <a:ext cx="9874306" cy="650739"/>
          </a:xfrm>
        </p:spPr>
        <p:txBody>
          <a:bodyPr anchor="b">
            <a:noAutofit/>
          </a:bodyPr>
          <a:lstStyle>
            <a:lvl1pPr marL="0" indent="0">
              <a:buNone/>
              <a:defRPr sz="209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0114" y="6197364"/>
            <a:ext cx="9874171" cy="467902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25"/>
              </a:spcBef>
              <a:defRPr sz="1103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1875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xmlns="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019617019"/>
              </p:ext>
            </p:extLst>
          </p:nvPr>
        </p:nvGraphicFramePr>
        <p:xfrm>
          <a:off x="1750" y="1751"/>
          <a:ext cx="1751" cy="1751"/>
        </p:xfrm>
        <a:graphic>
          <a:graphicData uri="http://schemas.openxmlformats.org/presentationml/2006/ole">
            <p:oleObj spid="_x0000_s1030" name="Diapositive think-cell" r:id="rId4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74997" cy="175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086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213" y="1994308"/>
            <a:ext cx="8361174" cy="42647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984"/>
              </a:spcBef>
              <a:defRPr sz="1764">
                <a:solidFill>
                  <a:schemeClr val="tx1"/>
                </a:solidFill>
              </a:defRPr>
            </a:lvl1pPr>
            <a:lvl2pPr>
              <a:defRPr sz="1764">
                <a:solidFill>
                  <a:schemeClr val="tx1"/>
                </a:solidFill>
              </a:defRPr>
            </a:lvl2pPr>
            <a:lvl3pPr>
              <a:defRPr sz="1543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214" y="1496903"/>
            <a:ext cx="2556003" cy="339324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205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214" y="6622950"/>
            <a:ext cx="12636626" cy="135743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82" b="0" i="1">
                <a:solidFill>
                  <a:schemeClr val="bg1">
                    <a:lumMod val="50000"/>
                  </a:schemeClr>
                </a:solidFill>
              </a:defRPr>
            </a:lvl1pPr>
            <a:lvl2pPr marL="146992" indent="0">
              <a:buNone/>
              <a:defRPr/>
            </a:lvl2pPr>
            <a:lvl3pPr marL="598466" indent="0">
              <a:buNone/>
              <a:defRPr/>
            </a:lvl3pPr>
            <a:lvl4pPr marL="836453" indent="0">
              <a:buNone/>
              <a:defRPr/>
            </a:lvl4pPr>
            <a:lvl5pPr marL="1139186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00" y="504000"/>
            <a:ext cx="4400787" cy="5539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xmlns="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13439775" cy="7561263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1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8406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/Fly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81227" y="179388"/>
            <a:ext cx="6454775" cy="7208383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33146" y="108225"/>
            <a:ext cx="180001" cy="728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125972" y="2486040"/>
            <a:ext cx="2320089" cy="553998"/>
          </a:xfrm>
          <a:solidFill>
            <a:schemeClr val="accent3"/>
          </a:solidFill>
        </p:spPr>
        <p:txBody>
          <a:bodyPr wrap="none" lIns="82819" tIns="0" rIns="82819" bIns="0" rtlCol="0" anchor="ctr">
            <a:spAutoFit/>
          </a:bodyPr>
          <a:lstStyle>
            <a:lvl1pPr algn="l">
              <a:defRPr lang="en-GB" baseline="0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2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25970" y="3204573"/>
            <a:ext cx="3468056" cy="430887"/>
          </a:xfrm>
          <a:solidFill>
            <a:schemeClr val="bg1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ysClr val="windowText" lastClr="000000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26377" y="3924647"/>
            <a:ext cx="5762625" cy="338554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25902" indent="0">
              <a:buNone/>
              <a:defRPr sz="2000">
                <a:solidFill>
                  <a:schemeClr val="bg1"/>
                </a:solidFill>
              </a:defRPr>
            </a:lvl2pPr>
            <a:lvl3pPr marL="1051804" indent="0">
              <a:buNone/>
              <a:defRPr sz="1800">
                <a:solidFill>
                  <a:schemeClr val="bg1"/>
                </a:solidFill>
              </a:defRPr>
            </a:lvl3pPr>
            <a:lvl4pPr marL="1577706" indent="0">
              <a:buNone/>
              <a:defRPr sz="1800">
                <a:solidFill>
                  <a:schemeClr val="bg1"/>
                </a:solidFill>
              </a:defRPr>
            </a:lvl4pPr>
            <a:lvl5pPr marL="210360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26377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3563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pos="4488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/Fly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6731861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04000" y="3924000"/>
            <a:ext cx="5763600" cy="321627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6629887" y="161215"/>
            <a:ext cx="180001" cy="7238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09888" y="3866361"/>
            <a:ext cx="6444256" cy="3511581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09888" y="180234"/>
            <a:ext cx="6444256" cy="3530401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6759693" y="3690631"/>
            <a:ext cx="6566822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1651" tIns="105826" rIns="211651" bIns="1058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3528"/>
              </a:spcBef>
              <a:buClr>
                <a:schemeClr val="bg2"/>
              </a:buClr>
            </a:pPr>
            <a:endParaRPr lang="en-GB" sz="29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4000" y="2484000"/>
            <a:ext cx="2363113" cy="553998"/>
          </a:xfrm>
          <a:solidFill>
            <a:schemeClr val="accent3"/>
          </a:solidFill>
        </p:spPr>
        <p:txBody>
          <a:bodyPr wrap="none" lIns="82819" tIns="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3</a:t>
            </a:r>
            <a:endParaRPr lang="en-GB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3204000"/>
            <a:ext cx="3468056" cy="430887"/>
          </a:xfrm>
          <a:solidFill>
            <a:schemeClr val="bg1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ysClr val="windowText" lastClr="000000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2833E4-21A0-4C9E-97D4-9E7501626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200492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225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/Fly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6731861" y="79403"/>
            <a:ext cx="6594655" cy="73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4000" y="2484000"/>
            <a:ext cx="2363113" cy="553998"/>
          </a:xfrm>
          <a:solidFill>
            <a:schemeClr val="accent3"/>
          </a:solidFill>
        </p:spPr>
        <p:txBody>
          <a:bodyPr wrap="none" lIns="82819" tIns="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Fly Style 4</a:t>
            </a:r>
            <a:endParaRPr lang="en-GB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4000" y="3924000"/>
            <a:ext cx="5739731" cy="321627"/>
          </a:xfrm>
        </p:spPr>
        <p:txBody>
          <a:bodyPr vert="horz" wrap="square" lIns="0" tIns="0" rIns="0" bIns="0" rtlCol="0">
            <a:spAutoFit/>
          </a:bodyPr>
          <a:lstStyle>
            <a:lvl1pPr marL="0" indent="0">
              <a:spcBef>
                <a:spcPts val="600"/>
              </a:spcBef>
              <a:buFontTx/>
              <a:buNone/>
              <a:defRPr lang="en-GB" sz="1900" dirty="0">
                <a:solidFill>
                  <a:schemeClr val="bg1"/>
                </a:solidFill>
              </a:defRPr>
            </a:lvl1pPr>
          </a:lstStyle>
          <a:p>
            <a:pPr marL="314080" lvl="0" indent="-314080">
              <a:spcBef>
                <a:spcPts val="1380"/>
              </a:spcBef>
            </a:pPr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028678" y="181778"/>
            <a:ext cx="2016000" cy="718742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1239802" y="181778"/>
            <a:ext cx="2016000" cy="718742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817556" y="181778"/>
            <a:ext cx="2016000" cy="7187426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A picture can be inserted here, it can be left blank or it can be filled in another colour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29995" y="159260"/>
            <a:ext cx="4602244" cy="7311517"/>
            <a:chOff x="6629995" y="159259"/>
            <a:chExt cx="4602244" cy="7209945"/>
          </a:xfrm>
          <a:solidFill>
            <a:schemeClr val="bg1"/>
          </a:solidFill>
        </p:grpSpPr>
        <p:sp>
          <p:nvSpPr>
            <p:cNvPr id="4" name="Rectangle 3"/>
            <p:cNvSpPr/>
            <p:nvPr userDrawn="1"/>
          </p:nvSpPr>
          <p:spPr bwMode="gray">
            <a:xfrm>
              <a:off x="6629995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 err="1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>
              <a:off x="11052239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 err="1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gray">
            <a:xfrm>
              <a:off x="8841117" y="159259"/>
              <a:ext cx="180000" cy="720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endParaRPr lang="en-GB" sz="3200" dirty="0" err="1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3204000"/>
            <a:ext cx="3468056" cy="430887"/>
          </a:xfrm>
          <a:solidFill>
            <a:schemeClr val="bg1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ysClr val="windowText" lastClr="000000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7107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/Fly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179389" y="179387"/>
            <a:ext cx="13101024" cy="360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504000" y="5687771"/>
            <a:ext cx="12361600" cy="405255"/>
          </a:xfrm>
        </p:spPr>
        <p:txBody>
          <a:bodyPr wrap="square" lIns="82819" tIns="41410" rIns="82819" bIns="41410">
            <a:spAutoFit/>
          </a:bodyPr>
          <a:lstStyle>
            <a:lvl1pPr marL="0" indent="0">
              <a:spcBef>
                <a:spcPts val="1380"/>
              </a:spcBef>
              <a:buNone/>
              <a:defRPr sz="1900">
                <a:solidFill>
                  <a:schemeClr val="bg1"/>
                </a:solidFill>
              </a:defRPr>
            </a:lvl1pPr>
            <a:lvl2pPr marL="525902" indent="0">
              <a:buNone/>
              <a:defRPr>
                <a:solidFill>
                  <a:schemeClr val="bg1"/>
                </a:solidFill>
              </a:defRPr>
            </a:lvl2pPr>
            <a:lvl3pPr marL="1051802" indent="0">
              <a:buNone/>
              <a:defRPr>
                <a:solidFill>
                  <a:schemeClr val="bg1"/>
                </a:solidFill>
              </a:defRPr>
            </a:lvl3pPr>
            <a:lvl4pPr marL="1577704" indent="0">
              <a:buNone/>
              <a:defRPr>
                <a:solidFill>
                  <a:schemeClr val="bg1"/>
                </a:solidFill>
              </a:defRPr>
            </a:lvl4pPr>
            <a:lvl5pPr marL="210360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79391" y="179388"/>
            <a:ext cx="13079411" cy="3511243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Picture placeholder – insert image here</a:t>
            </a:r>
          </a:p>
        </p:txBody>
      </p:sp>
      <p:sp>
        <p:nvSpPr>
          <p:cNvPr id="11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4000" y="4257863"/>
            <a:ext cx="3756187" cy="553998"/>
          </a:xfrm>
          <a:solidFill>
            <a:schemeClr val="accent3"/>
          </a:solidFill>
        </p:spPr>
        <p:txBody>
          <a:bodyPr wrap="none" lIns="82819" tIns="0" rIns="82819" bIns="0" rtlCol="0" anchor="ctr">
            <a:spAutoFit/>
          </a:bodyPr>
          <a:lstStyle>
            <a:lvl1pPr algn="l">
              <a:defRPr lang="en-GB" dirty="0"/>
            </a:lvl1pPr>
          </a:lstStyle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944938"/>
            <a:ext cx="3468056" cy="430887"/>
          </a:xfrm>
          <a:solidFill>
            <a:schemeClr val="bg1"/>
          </a:solidFill>
        </p:spPr>
        <p:txBody>
          <a:bodyPr wrap="none" lIns="72000"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800" b="1">
                <a:solidFill>
                  <a:sysClr val="windowText" lastClr="000000"/>
                </a:solidFill>
                <a:latin typeface="+mj-lt"/>
              </a:defRPr>
            </a:lvl1pPr>
            <a:lvl2pPr marL="525902" indent="0">
              <a:buNone/>
              <a:defRPr/>
            </a:lvl2pPr>
            <a:lvl3pPr marL="1051804" indent="0">
              <a:buNone/>
              <a:defRPr/>
            </a:lvl3pPr>
            <a:lvl4pPr marL="1577706" indent="0">
              <a:buNone/>
              <a:defRPr/>
            </a:lvl4pPr>
            <a:lvl5pPr marL="2103606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0" y="3690631"/>
            <a:ext cx="1334462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4769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image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 bwMode="gray">
          <a:xfrm>
            <a:off x="0" y="5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79388" y="179388"/>
            <a:ext cx="13093700" cy="7200900"/>
          </a:xfr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lIns="0" tIns="41410" rIns="0" bIns="41410" rtlCol="0">
            <a:normAutofit/>
          </a:bodyPr>
          <a:lstStyle>
            <a:lvl1pPr>
              <a:defRPr lang="en-GB" sz="1600" baseline="0" dirty="0"/>
            </a:lvl1pPr>
          </a:lstStyle>
          <a:p>
            <a:pPr marL="0" lvl="0" indent="0">
              <a:buNone/>
            </a:pPr>
            <a:r>
              <a:rPr lang="en-GB" dirty="0"/>
              <a:t>Click icon to place image (or select frame and copy/paste image into it)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478447"/>
            <a:ext cx="4147527" cy="67710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2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3273555"/>
            <a:ext cx="4147527" cy="677108"/>
          </a:xfrm>
          <a:solidFill>
            <a:schemeClr val="accent3"/>
          </a:solidFill>
        </p:spPr>
        <p:txBody>
          <a:bodyPr vert="horz"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3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4068663"/>
            <a:ext cx="4147527" cy="677108"/>
          </a:xfrm>
          <a:solidFill>
            <a:schemeClr val="accent3"/>
          </a:solidFill>
        </p:spPr>
        <p:txBody>
          <a:bodyPr vert="horz"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baseline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4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1683339"/>
            <a:ext cx="4147527" cy="67710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Sentence line 1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48B23D-D710-4C70-9933-D660E8888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200492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8560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with colour fi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 bwMode="gray">
          <a:xfrm>
            <a:off x="0" y="0"/>
            <a:ext cx="13439775" cy="7561263"/>
          </a:xfrm>
          <a:custGeom>
            <a:avLst/>
            <a:gdLst/>
            <a:ahLst/>
            <a:cxnLst/>
            <a:rect l="l" t="t" r="r" b="b"/>
            <a:pathLst>
              <a:path w="13439775" h="7561263">
                <a:moveTo>
                  <a:pt x="180000" y="180001"/>
                </a:moveTo>
                <a:lnTo>
                  <a:pt x="180000" y="7381263"/>
                </a:lnTo>
                <a:lnTo>
                  <a:pt x="13259775" y="7381263"/>
                </a:lnTo>
                <a:lnTo>
                  <a:pt x="13259775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13259775" y="1"/>
                </a:lnTo>
                <a:lnTo>
                  <a:pt x="13259775" y="0"/>
                </a:lnTo>
                <a:lnTo>
                  <a:pt x="13439775" y="0"/>
                </a:lnTo>
                <a:lnTo>
                  <a:pt x="13439775" y="7381263"/>
                </a:lnTo>
                <a:lnTo>
                  <a:pt x="13439775" y="7561263"/>
                </a:lnTo>
                <a:lnTo>
                  <a:pt x="13259775" y="7561263"/>
                </a:lnTo>
                <a:lnTo>
                  <a:pt x="180000" y="7561263"/>
                </a:lnTo>
                <a:lnTo>
                  <a:pt x="90001" y="7561263"/>
                </a:lnTo>
                <a:lnTo>
                  <a:pt x="0" y="7561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400"/>
              </a:spcBef>
              <a:buClr>
                <a:schemeClr val="bg2"/>
              </a:buClr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2478447"/>
            <a:ext cx="4147527" cy="67710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marL="571500" lvl="0" indent="-571500">
              <a:spcBef>
                <a:spcPct val="0"/>
              </a:spcBef>
            </a:pPr>
            <a:r>
              <a:rPr lang="en-US" dirty="0"/>
              <a:t>Sentence line 2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3273555"/>
            <a:ext cx="4147527" cy="677108"/>
          </a:xfrm>
          <a:solidFill>
            <a:schemeClr val="accent3"/>
          </a:solidFill>
        </p:spPr>
        <p:txBody>
          <a:bodyPr vert="horz"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571500" lvl="0" indent="-571500">
              <a:spcBef>
                <a:spcPct val="0"/>
              </a:spcBef>
            </a:pPr>
            <a:r>
              <a:rPr lang="en-US" dirty="0"/>
              <a:t>Sentence line 3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4068663"/>
            <a:ext cx="4147527" cy="677108"/>
          </a:xfrm>
          <a:solidFill>
            <a:schemeClr val="accent3"/>
          </a:solidFill>
        </p:spPr>
        <p:txBody>
          <a:bodyPr vert="horz"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baseline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571500" lvl="0" indent="-571500">
              <a:spcBef>
                <a:spcPct val="0"/>
              </a:spcBef>
            </a:pPr>
            <a:r>
              <a:rPr lang="en-US" dirty="0"/>
              <a:t>Sentence line 4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1683339"/>
            <a:ext cx="4147527" cy="677108"/>
          </a:xfrm>
          <a:solidFill>
            <a:schemeClr val="accent3"/>
          </a:solidFill>
        </p:spPr>
        <p:txBody>
          <a:bodyPr wrap="none" lIns="72000" tIns="0" rIns="72000" bIns="0" rtlCol="0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en-US" sz="4400" b="1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marL="571500" lvl="0" indent="-571500">
              <a:spcBef>
                <a:spcPct val="0"/>
              </a:spcBef>
            </a:pPr>
            <a:r>
              <a:rPr lang="en-US" dirty="0"/>
              <a:t>Sentence line 1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tx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000" y="6695948"/>
            <a:ext cx="139814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2147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179390" y="179389"/>
            <a:ext cx="13085761" cy="7198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5638" tIns="82819" rIns="165638" bIns="828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endParaRPr lang="en-GB" sz="3200" dirty="0" err="1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6690" y="7399656"/>
            <a:ext cx="4260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2760"/>
              </a:spcBef>
              <a:buClr>
                <a:schemeClr val="bg2"/>
              </a:buClr>
            </a:pPr>
            <a:fld id="{08492756-E806-4604-9C5F-A6997CE6540C}" type="slidenum">
              <a:rPr lang="en-GB" sz="900" smtClean="0">
                <a:solidFill>
                  <a:schemeClr val="bg1"/>
                </a:solidFill>
                <a:latin typeface="+mn-lt"/>
              </a:rPr>
              <a:pPr algn="r">
                <a:lnSpc>
                  <a:spcPct val="110000"/>
                </a:lnSpc>
                <a:spcBef>
                  <a:spcPts val="2760"/>
                </a:spcBef>
                <a:buClr>
                  <a:schemeClr val="bg2"/>
                </a:buClr>
              </a:pPr>
              <a:t>‹#›</a:t>
            </a:fld>
            <a:endParaRPr lang="en-GB" sz="9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4000" y="504000"/>
            <a:ext cx="3756187" cy="553998"/>
          </a:xfrm>
          <a:prstGeom prst="rect">
            <a:avLst/>
          </a:prstGeom>
          <a:solidFill>
            <a:schemeClr val="accent3"/>
          </a:solidFill>
        </p:spPr>
        <p:txBody>
          <a:bodyPr wrap="none" lIns="82819" tIns="0" rIns="82819" bIns="0" rtlCol="0" anchor="ctr">
            <a:spAutoFit/>
          </a:bodyPr>
          <a:lstStyle/>
          <a:p>
            <a:pPr marL="0" lvl="0" indent="0" algn="l">
              <a:spcBef>
                <a:spcPct val="20000"/>
              </a:spcBef>
              <a:buFont typeface="Arial" panose="020B0604020202020204" pitchFamily="34" charset="0"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3999" y="1548000"/>
            <a:ext cx="12443515" cy="4968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IPSOS_GAMECHANGERS_blue.png">
            <a:extLst>
              <a:ext uri="{FF2B5EF4-FFF2-40B4-BE49-F238E27FC236}">
                <a16:creationId xmlns:a16="http://schemas.microsoft.com/office/drawing/2014/main" xmlns="" id="{4F45F475-4B48-4F8B-A778-A2EE27826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88" t="-9671" b="-1"/>
          <a:stretch/>
        </p:blipFill>
        <p:spPr>
          <a:xfrm>
            <a:off x="12588965" y="6768488"/>
            <a:ext cx="475670" cy="44876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10651E3-41EC-4070-AF83-88BEAF597EA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943394" y="7034890"/>
            <a:ext cx="1913296" cy="220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53632" rtl="0" eaLnBrk="1" latinLnBrk="0" hangingPunct="1">
              <a:lnSpc>
                <a:spcPct val="100000"/>
              </a:lnSpc>
              <a:spcBef>
                <a:spcPts val="1252"/>
              </a:spcBef>
              <a:spcAft>
                <a:spcPts val="454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76816" indent="0" algn="l" defTabSz="953632" rtl="0" eaLnBrk="1" latinLnBrk="0" hangingPunct="1">
              <a:lnSpc>
                <a:spcPct val="100000"/>
              </a:lnSpc>
              <a:spcBef>
                <a:spcPts val="454"/>
              </a:spcBef>
              <a:spcAft>
                <a:spcPts val="454"/>
              </a:spcAft>
              <a:buClr>
                <a:schemeClr val="tx1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53632" indent="0" algn="l" defTabSz="953632" rtl="0" eaLnBrk="1" latinLnBrk="0" hangingPunct="1">
              <a:lnSpc>
                <a:spcPct val="100000"/>
              </a:lnSpc>
              <a:spcBef>
                <a:spcPts val="454"/>
              </a:spcBef>
              <a:spcAft>
                <a:spcPts val="454"/>
              </a:spcAft>
              <a:buClr>
                <a:schemeClr val="tx1"/>
              </a:buClr>
              <a:buFont typeface="Geomanist Light" pitchFamily="50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0450" indent="0" algn="l" defTabSz="953632" rtl="0" eaLnBrk="1" latinLnBrk="0" hangingPunct="1">
              <a:lnSpc>
                <a:spcPct val="100000"/>
              </a:lnSpc>
              <a:spcBef>
                <a:spcPts val="454"/>
              </a:spcBef>
              <a:spcAft>
                <a:spcPts val="454"/>
              </a:spcAft>
              <a:buClr>
                <a:schemeClr val="tx1"/>
              </a:buClr>
              <a:buFont typeface="Geomanist Light" pitchFamily="50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07266" indent="0" algn="l" defTabSz="953632" rtl="0" eaLnBrk="1" latinLnBrk="0" hangingPunct="1">
              <a:lnSpc>
                <a:spcPct val="100000"/>
              </a:lnSpc>
              <a:spcBef>
                <a:spcPts val="454"/>
              </a:spcBef>
              <a:spcAft>
                <a:spcPts val="454"/>
              </a:spcAft>
              <a:buClr>
                <a:schemeClr val="tx1"/>
              </a:buClr>
              <a:buFont typeface="Geomanist Light" pitchFamily="50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622490" indent="-238409" algn="l" defTabSz="9536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306" indent="-238409" algn="l" defTabSz="9536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121" indent="-238409" algn="l" defTabSz="9536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938" indent="-238409" algn="l" defTabSz="9536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b="1" dirty="0">
                <a:solidFill>
                  <a:schemeClr val="tx1"/>
                </a:solidFill>
              </a:rPr>
              <a:t>Ipsos Public Affairs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E7D7B8-AE7F-4AEC-B096-A8A8CDBD215A}"/>
              </a:ext>
            </a:extLst>
          </p:cNvPr>
          <p:cNvSpPr txBox="1"/>
          <p:nvPr userDrawn="1"/>
        </p:nvSpPr>
        <p:spPr bwMode="gray">
          <a:xfrm>
            <a:off x="221041" y="7397120"/>
            <a:ext cx="4441446" cy="16414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defTabSz="953567"/>
            <a:r>
              <a:rPr lang="sr-Latn-RS" sz="700" baseline="0" dirty="0">
                <a:solidFill>
                  <a:schemeClr val="tx1"/>
                </a:solidFill>
              </a:rPr>
              <a:t>Istraživanje javnog mnjenja o percepciji rada tužilaštva u Crnoj Gori, Ipsos 202</a:t>
            </a:r>
            <a:r>
              <a:rPr lang="en-US" sz="700" baseline="0" dirty="0">
                <a:solidFill>
                  <a:schemeClr val="tx1"/>
                </a:solidFill>
              </a:rPr>
              <a:t>1</a:t>
            </a:r>
            <a:r>
              <a:rPr lang="sr-Latn-RS" sz="700" baseline="0" dirty="0">
                <a:solidFill>
                  <a:schemeClr val="tx1"/>
                </a:solidFill>
              </a:rPr>
              <a:t>.</a:t>
            </a:r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9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649" r:id="rId2"/>
    <p:sldLayoutId id="2147483670" r:id="rId3"/>
    <p:sldLayoutId id="2147483904" r:id="rId4"/>
    <p:sldLayoutId id="2147483875" r:id="rId5"/>
    <p:sldLayoutId id="2147483874" r:id="rId6"/>
    <p:sldLayoutId id="2147483883" r:id="rId7"/>
    <p:sldLayoutId id="2147483671" r:id="rId8"/>
    <p:sldLayoutId id="2147483672" r:id="rId9"/>
    <p:sldLayoutId id="2147484053" r:id="rId10"/>
    <p:sldLayoutId id="2147484052" r:id="rId11"/>
    <p:sldLayoutId id="2147483882" r:id="rId12"/>
    <p:sldLayoutId id="2147484050" r:id="rId13"/>
    <p:sldLayoutId id="2147484051" r:id="rId14"/>
    <p:sldLayoutId id="2147483915" r:id="rId15"/>
    <p:sldLayoutId id="2147484054" r:id="rId16"/>
    <p:sldLayoutId id="2147483682" r:id="rId17"/>
    <p:sldLayoutId id="2147483674" r:id="rId18"/>
    <p:sldLayoutId id="2147483677" r:id="rId19"/>
    <p:sldLayoutId id="2147483778" r:id="rId20"/>
    <p:sldLayoutId id="2147483896" r:id="rId21"/>
    <p:sldLayoutId id="2147483905" r:id="rId22"/>
    <p:sldLayoutId id="2147483906" r:id="rId23"/>
    <p:sldLayoutId id="2147483908" r:id="rId24"/>
    <p:sldLayoutId id="2147483907" r:id="rId25"/>
    <p:sldLayoutId id="2147483909" r:id="rId26"/>
    <p:sldLayoutId id="2147483713" r:id="rId27"/>
    <p:sldLayoutId id="2147483917" r:id="rId28"/>
    <p:sldLayoutId id="2147483884" r:id="rId29"/>
    <p:sldLayoutId id="2147483888" r:id="rId30"/>
    <p:sldLayoutId id="2147483889" r:id="rId31"/>
    <p:sldLayoutId id="2147483860" r:id="rId32"/>
    <p:sldLayoutId id="2147484056" r:id="rId33"/>
    <p:sldLayoutId id="2147484057" r:id="rId34"/>
  </p:sldLayoutIdLst>
  <p:transition>
    <p:fade/>
  </p:transition>
  <p:hf hdr="0" ftr="0" dt="0"/>
  <p:txStyles>
    <p:titleStyle>
      <a:lvl1pPr algn="ctr" defTabSz="1051802" rtl="0" eaLnBrk="1" latinLnBrk="0" hangingPunct="1">
        <a:lnSpc>
          <a:spcPct val="100000"/>
        </a:lnSpc>
        <a:spcBef>
          <a:spcPts val="0"/>
        </a:spcBef>
        <a:buNone/>
        <a:defRPr lang="en-GB" sz="3600" b="1" kern="1200" smtClean="0">
          <a:solidFill>
            <a:schemeClr val="bg1"/>
          </a:solidFill>
          <a:latin typeface="+mj-lt"/>
          <a:ea typeface="+mn-ea"/>
          <a:cs typeface="+mn-cs"/>
        </a:defRPr>
      </a:lvl1pPr>
    </p:titleStyle>
    <p:bodyStyle>
      <a:lvl1pPr marL="0" indent="0" algn="l" defTabSz="1051802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Font typeface="Wingdings" panose="05000000000000000000" pitchFamily="2" charset="2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28613" indent="-328613" algn="l" defTabSz="1051802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09613" indent="-261938" algn="l" defTabSz="1051802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Font typeface="Geomanist Light" pitchFamily="50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7288" indent="-261938" algn="l" defTabSz="1051802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Font typeface="Geomanist Light" pitchFamily="50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350" indent="-261938" algn="l" defTabSz="1051802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Font typeface="Geomanist Light" pitchFamily="50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892458" indent="-262950" algn="l" defTabSz="1051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18359" indent="-262950" algn="l" defTabSz="1051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44260" indent="-262950" algn="l" defTabSz="1051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470162" indent="-262950" algn="l" defTabSz="1051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18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902" algn="l" defTabSz="10518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802" algn="l" defTabSz="10518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7704" algn="l" defTabSz="10518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606" algn="l" defTabSz="10518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9507" algn="l" defTabSz="10518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5408" algn="l" defTabSz="10518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1310" algn="l" defTabSz="10518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7211" algn="l" defTabSz="10518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105" userDrawn="1">
          <p15:clr>
            <a:srgbClr val="F26B43"/>
          </p15:clr>
        </p15:guide>
        <p15:guide id="3" pos="8361" userDrawn="1">
          <p15:clr>
            <a:srgbClr val="F26B43"/>
          </p15:clr>
        </p15:guide>
        <p15:guide id="4" orient="horz" pos="114" userDrawn="1">
          <p15:clr>
            <a:srgbClr val="F26B43"/>
          </p15:clr>
        </p15:guide>
        <p15:guide id="5" orient="horz" pos="4649" userDrawn="1">
          <p15:clr>
            <a:srgbClr val="F26B43"/>
          </p15:clr>
        </p15:guide>
        <p15:guide id="6" orient="horz" pos="320" userDrawn="1">
          <p15:clr>
            <a:srgbClr val="F26B43"/>
          </p15:clr>
        </p15:guide>
        <p15:guide id="7" orient="horz" pos="4446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pos="312" userDrawn="1">
          <p15:clr>
            <a:srgbClr val="F26B43"/>
          </p15:clr>
        </p15:guide>
        <p15:guide id="10" pos="8160" userDrawn="1">
          <p15:clr>
            <a:srgbClr val="F26B43"/>
          </p15:clr>
        </p15:guide>
        <p15:guide id="11" pos="4233" userDrawn="1">
          <p15:clr>
            <a:srgbClr val="F26B43"/>
          </p15:clr>
        </p15:guide>
        <p15:guide id="12" orient="horz" pos="2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8" descr="A picture containing indoor, floor, wood, conference room&#10;&#10;Description automatically generated">
            <a:extLst>
              <a:ext uri="{FF2B5EF4-FFF2-40B4-BE49-F238E27FC236}">
                <a16:creationId xmlns:a16="http://schemas.microsoft.com/office/drawing/2014/main" xmlns="" id="{4BEE3749-727A-4C8B-9D55-AEA9291D4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66" b="29266"/>
          <a:stretch>
            <a:fillRect/>
          </a:stretch>
        </p:blipFill>
        <p:spPr>
          <a:xfrm>
            <a:off x="166687" y="177031"/>
            <a:ext cx="13106400" cy="7207200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6AF184FE-D8D4-4361-B24B-E90695B3502C}"/>
              </a:ext>
            </a:extLst>
          </p:cNvPr>
          <p:cNvSpPr txBox="1">
            <a:spLocks/>
          </p:cNvSpPr>
          <p:nvPr/>
        </p:nvSpPr>
        <p:spPr bwMode="gray">
          <a:xfrm>
            <a:off x="532059" y="4935299"/>
            <a:ext cx="2606428" cy="369332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vert="horz" wrap="square" lIns="72000" tIns="0" rIns="72000" bIns="0" rtlCol="0" anchor="ctr">
            <a:sp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lang="en-GB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Pripremljeno za</a:t>
            </a:r>
            <a:r>
              <a:rPr lang="sr-Latn-RS" sz="2400" dirty="0"/>
              <a:t>:</a:t>
            </a:r>
            <a:endParaRPr lang="en-GB" sz="24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EE9648A1-2315-401F-83E2-70D7FC988E7F}"/>
              </a:ext>
            </a:extLst>
          </p:cNvPr>
          <p:cNvSpPr txBox="1">
            <a:spLocks/>
          </p:cNvSpPr>
          <p:nvPr/>
        </p:nvSpPr>
        <p:spPr bwMode="gray">
          <a:xfrm>
            <a:off x="238629" y="6600031"/>
            <a:ext cx="4119058" cy="307777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vert="horz" wrap="none" lIns="72000" tIns="0" rIns="72000" bIns="0" rtlCol="0" anchor="ctr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328613" indent="-3286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/>
            </a:lvl2pPr>
            <a:lvl3pPr marL="709613" indent="-26193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/>
            </a:lvl3pPr>
            <a:lvl4pPr marL="1157288" indent="-26193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/>
            </a:lvl4pPr>
            <a:lvl5pPr marL="1530350" indent="-26193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/>
            </a:lvl5pPr>
            <a:lvl6pPr marL="2892458" indent="-26295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6pPr>
            <a:lvl7pPr marL="3418359" indent="-26295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7pPr>
            <a:lvl8pPr marL="3944260" indent="-26295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8pPr>
            <a:lvl9pPr marL="4470162" indent="-26295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9pPr>
          </a:lstStyle>
          <a:p>
            <a:r>
              <a:rPr lang="sr-Latn-RS" sz="2000" dirty="0"/>
              <a:t>Finalni izvještaj, </a:t>
            </a:r>
            <a:r>
              <a:rPr lang="en-US" sz="2000" dirty="0" err="1"/>
              <a:t>Novembar</a:t>
            </a:r>
            <a:r>
              <a:rPr lang="en-GB" sz="2000" dirty="0"/>
              <a:t> </a:t>
            </a:r>
            <a:r>
              <a:rPr lang="en-US" sz="2000" dirty="0"/>
              <a:t>2021</a:t>
            </a:r>
            <a:r>
              <a:rPr lang="sr-Latn-RS" sz="2000" dirty="0"/>
              <a:t>.</a:t>
            </a:r>
            <a:endParaRPr lang="en-GB" sz="2000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xmlns="" id="{5437CF00-A06B-425E-8CC8-0C52FBF51154}"/>
              </a:ext>
            </a:extLst>
          </p:cNvPr>
          <p:cNvSpPr txBox="1">
            <a:spLocks/>
          </p:cNvSpPr>
          <p:nvPr/>
        </p:nvSpPr>
        <p:spPr>
          <a:xfrm>
            <a:off x="163491" y="7143293"/>
            <a:ext cx="10975995" cy="173706"/>
          </a:xfrm>
          <a:prstGeom prst="rect">
            <a:avLst/>
          </a:prstGeom>
        </p:spPr>
        <p:txBody>
          <a:bodyPr lIns="91406" tIns="45704" rIns="91406" bIns="45704"/>
          <a:lstStyle>
            <a:defPPr>
              <a:defRPr lang="en-US"/>
            </a:defPPr>
            <a:lvl1pPr marL="0" algn="l" defTabSz="105180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5902" algn="l" defTabSz="10518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1802" algn="l" defTabSz="10518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7704" algn="l" defTabSz="10518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3606" algn="l" defTabSz="10518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9507" algn="l" defTabSz="10518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5408" algn="l" defTabSz="10518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1310" algn="l" defTabSz="10518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7211" algn="l" defTabSz="10518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 dirty="0">
                <a:solidFill>
                  <a:schemeClr val="tx1"/>
                </a:solidFill>
              </a:rPr>
              <a:t>© </a:t>
            </a:r>
            <a:r>
              <a:rPr lang="en-US" sz="900" b="1" dirty="0" err="1">
                <a:solidFill>
                  <a:schemeClr val="tx1"/>
                </a:solidFill>
              </a:rPr>
              <a:t>Novembar</a:t>
            </a:r>
            <a:r>
              <a:rPr lang="sr-Latn-RS" sz="900" b="1" dirty="0">
                <a:solidFill>
                  <a:schemeClr val="tx1"/>
                </a:solidFill>
              </a:rPr>
              <a:t> </a:t>
            </a:r>
            <a:r>
              <a:rPr lang="en-GB" sz="900" b="1" dirty="0">
                <a:solidFill>
                  <a:schemeClr val="tx1"/>
                </a:solidFill>
              </a:rPr>
              <a:t>20</a:t>
            </a:r>
            <a:r>
              <a:rPr lang="sr-Latn-RS" sz="900" b="1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1</a:t>
            </a:r>
            <a:r>
              <a:rPr lang="en-GB" sz="900" b="1" dirty="0">
                <a:solidFill>
                  <a:schemeClr val="tx1"/>
                </a:solidFill>
              </a:rPr>
              <a:t> Ipsos.  All rights reserved. Contains Ipsos' Confidential and Proprietary information and may not be disclosed or reproduced without the prior written consent of Ipsos.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87582" y="6600031"/>
            <a:ext cx="2433105" cy="706315"/>
            <a:chOff x="9545467" y="5839562"/>
            <a:chExt cx="2433105" cy="706315"/>
          </a:xfrm>
        </p:grpSpPr>
        <p:pic>
          <p:nvPicPr>
            <p:cNvPr id="8" name="Picture 7" descr="IPSOS_GAMECHANGERS_blue.png">
              <a:extLst>
                <a:ext uri="{FF2B5EF4-FFF2-40B4-BE49-F238E27FC236}">
                  <a16:creationId xmlns:a16="http://schemas.microsoft.com/office/drawing/2014/main" xmlns="" id="{4F45F475-4B48-4F8B-A778-A2EE27826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888" t="-9671" b="-1"/>
            <a:stretch/>
          </p:blipFill>
          <p:spPr>
            <a:xfrm>
              <a:off x="11270553" y="5839562"/>
              <a:ext cx="708019" cy="667967"/>
            </a:xfrm>
            <a:prstGeom prst="rect">
              <a:avLst/>
            </a:prstGeom>
          </p:spPr>
        </p:pic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xmlns="" id="{010651E3-41EC-4070-AF83-88BEAF597EA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45467" y="6325169"/>
              <a:ext cx="1913296" cy="22070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marL="0" indent="0" algn="l" defTabSz="953632" rtl="0" eaLnBrk="1" latinLnBrk="0" hangingPunct="1">
                <a:lnSpc>
                  <a:spcPct val="100000"/>
                </a:lnSpc>
                <a:spcBef>
                  <a:spcPts val="1252"/>
                </a:spcBef>
                <a:spcAft>
                  <a:spcPts val="454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17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76816" indent="0" algn="l" defTabSz="953632" rtl="0" eaLnBrk="1" latinLnBrk="0" hangingPunct="1">
                <a:lnSpc>
                  <a:spcPct val="100000"/>
                </a:lnSpc>
                <a:spcBef>
                  <a:spcPts val="454"/>
                </a:spcBef>
                <a:spcAft>
                  <a:spcPts val="454"/>
                </a:spcAft>
                <a:buClr>
                  <a:schemeClr val="tx1"/>
                </a:buClr>
                <a:buFont typeface="Wingdings" panose="05000000000000000000" pitchFamily="2" charset="2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53632" indent="0" algn="l" defTabSz="953632" rtl="0" eaLnBrk="1" latinLnBrk="0" hangingPunct="1">
                <a:lnSpc>
                  <a:spcPct val="100000"/>
                </a:lnSpc>
                <a:spcBef>
                  <a:spcPts val="454"/>
                </a:spcBef>
                <a:spcAft>
                  <a:spcPts val="454"/>
                </a:spcAft>
                <a:buClr>
                  <a:schemeClr val="tx1"/>
                </a:buClr>
                <a:buFont typeface="Geomanist Light" pitchFamily="50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430450" indent="0" algn="l" defTabSz="953632" rtl="0" eaLnBrk="1" latinLnBrk="0" hangingPunct="1">
                <a:lnSpc>
                  <a:spcPct val="100000"/>
                </a:lnSpc>
                <a:spcBef>
                  <a:spcPts val="454"/>
                </a:spcBef>
                <a:spcAft>
                  <a:spcPts val="454"/>
                </a:spcAft>
                <a:buClr>
                  <a:schemeClr val="tx1"/>
                </a:buClr>
                <a:buFont typeface="Geomanist Light" pitchFamily="50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907266" indent="0" algn="l" defTabSz="953632" rtl="0" eaLnBrk="1" latinLnBrk="0" hangingPunct="1">
                <a:lnSpc>
                  <a:spcPct val="100000"/>
                </a:lnSpc>
                <a:spcBef>
                  <a:spcPts val="454"/>
                </a:spcBef>
                <a:spcAft>
                  <a:spcPts val="454"/>
                </a:spcAft>
                <a:buClr>
                  <a:schemeClr val="tx1"/>
                </a:buClr>
                <a:buFont typeface="Geomanist Light" pitchFamily="50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622490" indent="-238409" algn="l" defTabSz="95363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99306" indent="-238409" algn="l" defTabSz="95363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76121" indent="-238409" algn="l" defTabSz="95363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52938" indent="-238409" algn="l" defTabSz="95363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r-Latn-RS" sz="1400" b="1" dirty="0">
                  <a:solidFill>
                    <a:schemeClr val="tx1"/>
                  </a:solidFill>
                </a:rPr>
                <a:t>Ipsos Public Affairs</a:t>
              </a:r>
            </a:p>
          </p:txBody>
        </p:sp>
      </p:grp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ADFCE0FA-AA2A-4074-BEAA-7FB51D147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46" y="580231"/>
            <a:ext cx="7539041" cy="2286000"/>
          </a:xfrm>
          <a:solidFill>
            <a:schemeClr val="accent1">
              <a:alpha val="69804"/>
            </a:schemeClr>
          </a:solidFill>
        </p:spPr>
        <p:txBody>
          <a:bodyPr/>
          <a:lstStyle/>
          <a:p>
            <a:pPr algn="ctr"/>
            <a:r>
              <a:rPr lang="sr-Latn-RS" sz="3800" dirty="0"/>
              <a:t>Istraživanje javnog mnjenja </a:t>
            </a:r>
            <a:endParaRPr lang="en-US" sz="3800" dirty="0"/>
          </a:p>
          <a:p>
            <a:pPr algn="ctr"/>
            <a:r>
              <a:rPr lang="sr-Latn-RS" sz="3800" dirty="0"/>
              <a:t>o percepciji rada tužilaštva </a:t>
            </a:r>
            <a:endParaRPr lang="en-US" sz="3800" dirty="0"/>
          </a:p>
          <a:p>
            <a:pPr algn="ctr"/>
            <a:r>
              <a:rPr lang="sr-Latn-RS" sz="3800" dirty="0"/>
              <a:t>u</a:t>
            </a:r>
            <a:r>
              <a:rPr lang="en-US" sz="3800" dirty="0"/>
              <a:t> </a:t>
            </a:r>
            <a:r>
              <a:rPr lang="sr-Latn-RS" sz="3800" dirty="0"/>
              <a:t>Crnoj Gori, Ipsos 2021.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1E7616FF-153E-4EC2-8D20-A45BDEDF8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59" y="5432575"/>
            <a:ext cx="2682628" cy="10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42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984">
              <a:defRPr/>
            </a:pPr>
            <a:r>
              <a:rPr lang="sr-Latn-RS" sz="1100" i="1" dirty="0"/>
              <a:t>Podaci su u %</a:t>
            </a:r>
            <a:endParaRPr lang="en-GB" sz="1100" i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DAA79C-5C11-4775-94F9-7EDC22C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9234846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en-US" dirty="0" err="1"/>
              <a:t>Povjerenje</a:t>
            </a:r>
            <a:r>
              <a:rPr lang="en-US" dirty="0"/>
              <a:t> u </a:t>
            </a:r>
            <a:r>
              <a:rPr lang="en-US" dirty="0" err="1"/>
              <a:t>pravosudni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Gore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808810-4EF4-43A8-9F31-6C5B2E5CE6C5}"/>
              </a:ext>
            </a:extLst>
          </p:cNvPr>
          <p:cNvSpPr txBox="1"/>
          <p:nvPr/>
        </p:nvSpPr>
        <p:spPr>
          <a:xfrm>
            <a:off x="336269" y="1004068"/>
            <a:ext cx="11870018" cy="5903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defTabSz="1545939"/>
            <a:r>
              <a:rPr lang="sr-Latn-RS" sz="1800" b="1" i="1" dirty="0"/>
              <a:t>Više od tri petine građana navodi da nema povjerenja u pravosudni sistem Crne Gore. </a:t>
            </a:r>
            <a:endParaRPr lang="en-US" sz="1800" b="1" i="1" dirty="0">
              <a:solidFill>
                <a:srgbClr val="222223"/>
              </a:solidFill>
              <a:highlight>
                <a:srgbClr val="FFFF00"/>
              </a:highlight>
              <a:latin typeface="Segoe UI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xmlns="" id="{DD27269C-B729-4D9A-AC35-9DA748F0086C}"/>
              </a:ext>
            </a:extLst>
          </p:cNvPr>
          <p:cNvSpPr txBox="1">
            <a:spLocks/>
          </p:cNvSpPr>
          <p:nvPr/>
        </p:nvSpPr>
        <p:spPr bwMode="gray">
          <a:xfrm>
            <a:off x="242887" y="6981031"/>
            <a:ext cx="5791200" cy="348775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sr-Latn-RS" sz="1100" b="0" dirty="0">
                <a:solidFill>
                  <a:schemeClr val="tx1"/>
                </a:solidFill>
              </a:rPr>
              <a:t>Imate li povjerenje u pravosudni sistem Crne Gore?</a:t>
            </a:r>
            <a:endParaRPr lang="en-US" sz="1100" b="0" dirty="0">
              <a:solidFill>
                <a:schemeClr val="tx1"/>
              </a:solidFill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xmlns="" id="{C71ABA5C-04D5-4606-BCD9-8B9F1FF81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133688"/>
              </p:ext>
            </p:extLst>
          </p:nvPr>
        </p:nvGraphicFramePr>
        <p:xfrm>
          <a:off x="3425010" y="1876663"/>
          <a:ext cx="6145833" cy="500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8297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7617" y="214742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Podaci su u %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DAA79C-5C11-4775-94F9-7EDC22C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8797226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prioritet</a:t>
            </a:r>
            <a:r>
              <a:rPr lang="en-US" dirty="0"/>
              <a:t> u </a:t>
            </a:r>
            <a:r>
              <a:rPr lang="en-US" dirty="0" err="1"/>
              <a:t>reformi</a:t>
            </a:r>
            <a:r>
              <a:rPr lang="en-US" dirty="0"/>
              <a:t> </a:t>
            </a:r>
            <a:r>
              <a:rPr lang="en-US" dirty="0" err="1"/>
              <a:t>pravosuđa</a:t>
            </a:r>
            <a:endParaRPr lang="pl-P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808810-4EF4-43A8-9F31-6C5B2E5CE6C5}"/>
              </a:ext>
            </a:extLst>
          </p:cNvPr>
          <p:cNvSpPr txBox="1"/>
          <p:nvPr/>
        </p:nvSpPr>
        <p:spPr>
          <a:xfrm>
            <a:off x="265135" y="1034070"/>
            <a:ext cx="12767786" cy="917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lvl="0" defTabSz="1545939">
              <a:defRPr/>
            </a:pPr>
            <a:r>
              <a:rPr lang="en-US" sz="1800" b="1" i="1" dirty="0" err="1"/>
              <a:t>Kada</a:t>
            </a:r>
            <a:r>
              <a:rPr lang="en-US" sz="1800" b="1" i="1" dirty="0"/>
              <a:t> se </a:t>
            </a:r>
            <a:r>
              <a:rPr lang="en-US" sz="1800" b="1" i="1" dirty="0" err="1"/>
              <a:t>razmišlja</a:t>
            </a:r>
            <a:r>
              <a:rPr lang="en-US" sz="1800" b="1" i="1" dirty="0"/>
              <a:t> o </a:t>
            </a:r>
            <a:r>
              <a:rPr lang="en-US" sz="1800" b="1" i="1" dirty="0" err="1"/>
              <a:t>izboru</a:t>
            </a:r>
            <a:r>
              <a:rPr lang="en-US" sz="1800" b="1" i="1" dirty="0"/>
              <a:t> </a:t>
            </a:r>
            <a:r>
              <a:rPr lang="en-US" sz="1800" b="1" i="1" dirty="0" err="1"/>
              <a:t>najvažnijeg</a:t>
            </a:r>
            <a:r>
              <a:rPr lang="en-US" sz="1800" b="1" i="1" dirty="0"/>
              <a:t> </a:t>
            </a:r>
            <a:r>
              <a:rPr lang="en-US" sz="1800" b="1" i="1" dirty="0" err="1"/>
              <a:t>prioriteta</a:t>
            </a:r>
            <a:r>
              <a:rPr lang="en-US" sz="1800" b="1" i="1" dirty="0"/>
              <a:t> u </a:t>
            </a:r>
            <a:r>
              <a:rPr lang="en-US" sz="1800" b="1" i="1" dirty="0" err="1"/>
              <a:t>reformi</a:t>
            </a:r>
            <a:r>
              <a:rPr lang="en-US" sz="1800" b="1" i="1" dirty="0"/>
              <a:t> </a:t>
            </a:r>
            <a:r>
              <a:rPr lang="en-US" sz="1800" b="1" i="1" dirty="0" err="1"/>
              <a:t>pravosuđa</a:t>
            </a:r>
            <a:r>
              <a:rPr lang="en-US" sz="1800" b="1" i="1" dirty="0"/>
              <a:t>, </a:t>
            </a:r>
            <a:r>
              <a:rPr lang="en-US" sz="1800" b="1" i="1" dirty="0" err="1"/>
              <a:t>mišljenj</a:t>
            </a:r>
            <a:r>
              <a:rPr lang="sr-Latn-RS" sz="1800" b="1" i="1" dirty="0"/>
              <a:t>a</a:t>
            </a:r>
            <a:r>
              <a:rPr lang="en-US" sz="1800" b="1" i="1" dirty="0"/>
              <a:t> </a:t>
            </a:r>
            <a:r>
              <a:rPr lang="en-US" sz="1800" b="1" i="1" dirty="0" err="1"/>
              <a:t>građana</a:t>
            </a:r>
            <a:r>
              <a:rPr lang="en-US" sz="1800" b="1" i="1" dirty="0"/>
              <a:t> </a:t>
            </a:r>
            <a:r>
              <a:rPr lang="sr-Latn-RS" sz="1800" b="1" i="1" dirty="0"/>
              <a:t>su</a:t>
            </a:r>
            <a:r>
              <a:rPr lang="en-US" sz="1800" b="1" i="1" dirty="0"/>
              <a:t> </a:t>
            </a:r>
            <a:r>
              <a:rPr lang="en-US" sz="1800" b="1" i="1" dirty="0" err="1"/>
              <a:t>podijeljen</a:t>
            </a:r>
            <a:r>
              <a:rPr lang="sr-Latn-RS" sz="1800" b="1" i="1" dirty="0"/>
              <a:t>a</a:t>
            </a:r>
            <a:r>
              <a:rPr lang="en-US" sz="1800" b="1" i="1" dirty="0"/>
              <a:t>, </a:t>
            </a:r>
            <a:r>
              <a:rPr lang="sr-Latn-RS" sz="1800" b="1" i="1" dirty="0"/>
              <a:t>a najčešće se navode </a:t>
            </a:r>
            <a:r>
              <a:rPr lang="en-US" sz="1800" b="1" i="1" dirty="0" err="1"/>
              <a:t>potreba</a:t>
            </a:r>
            <a:r>
              <a:rPr lang="en-US" sz="1800" b="1" i="1" dirty="0"/>
              <a:t> za </a:t>
            </a:r>
            <a:r>
              <a:rPr lang="en-US" sz="1800" b="1" i="1" dirty="0" err="1"/>
              <a:t>više</a:t>
            </a:r>
            <a:r>
              <a:rPr lang="en-US" sz="1800" b="1" i="1" dirty="0"/>
              <a:t> </a:t>
            </a:r>
            <a:r>
              <a:rPr lang="en-US" sz="1800" b="1" i="1" dirty="0" err="1"/>
              <a:t>pravde</a:t>
            </a:r>
            <a:r>
              <a:rPr lang="en-US" sz="1800" b="1" i="1" dirty="0"/>
              <a:t> </a:t>
            </a:r>
            <a:r>
              <a:rPr lang="en-US" sz="1800" b="1" i="1" dirty="0" err="1"/>
              <a:t>i</a:t>
            </a:r>
            <a:r>
              <a:rPr lang="en-US" sz="1800" b="1" i="1" dirty="0"/>
              <a:t> p</a:t>
            </a:r>
            <a:r>
              <a:rPr lang="sr-Latn-RS" sz="1800" b="1" i="1" dirty="0"/>
              <a:t>oštenja, </a:t>
            </a:r>
            <a:r>
              <a:rPr lang="en-US" sz="1800" b="1" i="1" dirty="0" err="1"/>
              <a:t>smanjenje</a:t>
            </a:r>
            <a:r>
              <a:rPr lang="en-US" sz="1800" b="1" i="1" dirty="0"/>
              <a:t> </a:t>
            </a:r>
            <a:r>
              <a:rPr lang="en-US" sz="1800" b="1" i="1" dirty="0" err="1"/>
              <a:t>korupcije</a:t>
            </a:r>
            <a:r>
              <a:rPr lang="en-US" sz="1800" b="1" i="1" dirty="0"/>
              <a:t> </a:t>
            </a:r>
            <a:r>
              <a:rPr lang="en-US" sz="1800" b="1" i="1" dirty="0" err="1"/>
              <a:t>i</a:t>
            </a:r>
            <a:r>
              <a:rPr lang="en-US" sz="1800" b="1" i="1" dirty="0"/>
              <a:t> </a:t>
            </a:r>
            <a:r>
              <a:rPr lang="en-US" sz="1800" b="1" i="1" dirty="0" err="1"/>
              <a:t>zapošljavanje</a:t>
            </a:r>
            <a:r>
              <a:rPr lang="en-US" sz="1800" b="1" i="1" dirty="0"/>
              <a:t> </a:t>
            </a:r>
            <a:r>
              <a:rPr lang="en-US" sz="1800" b="1" i="1" dirty="0" err="1"/>
              <a:t>više</a:t>
            </a:r>
            <a:r>
              <a:rPr lang="en-US" sz="1800" b="1" i="1" dirty="0"/>
              <a:t> </a:t>
            </a:r>
            <a:r>
              <a:rPr lang="en-US" sz="1800" b="1" i="1" dirty="0" err="1"/>
              <a:t>stručnih</a:t>
            </a:r>
            <a:r>
              <a:rPr lang="en-US" sz="1800" b="1" i="1" dirty="0"/>
              <a:t> </a:t>
            </a:r>
            <a:r>
              <a:rPr lang="en-US" sz="1800" b="1" i="1" dirty="0" err="1"/>
              <a:t>ljudi</a:t>
            </a:r>
            <a:r>
              <a:rPr lang="sr-Latn-RS" sz="1800" b="1" i="1" dirty="0"/>
              <a:t>.</a:t>
            </a:r>
            <a:endParaRPr lang="en-US" sz="1800" b="1" i="1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xmlns="" id="{DD27269C-B729-4D9A-AC35-9DA748F0086C}"/>
              </a:ext>
            </a:extLst>
          </p:cNvPr>
          <p:cNvSpPr txBox="1">
            <a:spLocks/>
          </p:cNvSpPr>
          <p:nvPr/>
        </p:nvSpPr>
        <p:spPr bwMode="gray">
          <a:xfrm>
            <a:off x="242887" y="6981031"/>
            <a:ext cx="6019800" cy="348775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Šta bi, prema Vašem mišljenju trebao biti najvažniji prioritet u reformi pravosuđa?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304AB7D7-3B79-4686-8908-10FAB64F3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66180389"/>
              </p:ext>
            </p:extLst>
          </p:nvPr>
        </p:nvGraphicFramePr>
        <p:xfrm>
          <a:off x="3482893" y="2047322"/>
          <a:ext cx="6332270" cy="470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304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Podaci su u %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DAA79C-5C11-4775-94F9-7EDC22C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11007702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političkog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u </a:t>
            </a:r>
            <a:r>
              <a:rPr lang="en-US" dirty="0" err="1"/>
              <a:t>sljedećim</a:t>
            </a:r>
            <a:r>
              <a:rPr lang="en-US" dirty="0"/>
              <a:t> </a:t>
            </a:r>
            <a:r>
              <a:rPr lang="en-US" dirty="0" err="1"/>
              <a:t>institucijama</a:t>
            </a:r>
            <a:endParaRPr lang="pl-P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808810-4EF4-43A8-9F31-6C5B2E5CE6C5}"/>
              </a:ext>
            </a:extLst>
          </p:cNvPr>
          <p:cNvSpPr txBox="1"/>
          <p:nvPr/>
        </p:nvSpPr>
        <p:spPr>
          <a:xfrm>
            <a:off x="265135" y="1034069"/>
            <a:ext cx="12767786" cy="842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lvl="0" defTabSz="1545939">
              <a:defRPr/>
            </a:pPr>
            <a:r>
              <a:rPr lang="en-US" sz="1800" b="1" i="1" dirty="0" err="1"/>
              <a:t>Više</a:t>
            </a:r>
            <a:r>
              <a:rPr lang="en-US" sz="1800" b="1" i="1" dirty="0"/>
              <a:t> od </a:t>
            </a:r>
            <a:r>
              <a:rPr lang="en-US" sz="1800" b="1" i="1" dirty="0" err="1"/>
              <a:t>polovine</a:t>
            </a:r>
            <a:r>
              <a:rPr lang="en-US" sz="1800" b="1" i="1" dirty="0"/>
              <a:t> </a:t>
            </a:r>
            <a:r>
              <a:rPr lang="en-US" sz="1800" b="1" i="1" dirty="0" err="1"/>
              <a:t>građana</a:t>
            </a:r>
            <a:r>
              <a:rPr lang="en-US" sz="1800" b="1" i="1" dirty="0"/>
              <a:t> </a:t>
            </a:r>
            <a:r>
              <a:rPr lang="en-US" sz="1800" b="1" i="1" dirty="0" err="1"/>
              <a:t>smatra</a:t>
            </a:r>
            <a:r>
              <a:rPr lang="en-US" sz="1800" b="1" i="1" dirty="0"/>
              <a:t> da </a:t>
            </a:r>
            <a:r>
              <a:rPr lang="en-US" sz="1800" b="1" i="1" dirty="0" err="1"/>
              <a:t>postoji</a:t>
            </a:r>
            <a:r>
              <a:rPr lang="en-US" sz="1800" b="1" i="1" dirty="0"/>
              <a:t> </a:t>
            </a:r>
            <a:r>
              <a:rPr lang="en-US" sz="1800" b="1" i="1" dirty="0" err="1"/>
              <a:t>veliki</a:t>
            </a:r>
            <a:r>
              <a:rPr lang="en-US" sz="1800" b="1" i="1" dirty="0"/>
              <a:t> </a:t>
            </a:r>
            <a:r>
              <a:rPr lang="en-US" sz="1800" b="1" i="1" dirty="0" err="1"/>
              <a:t>politički</a:t>
            </a:r>
            <a:r>
              <a:rPr lang="en-US" sz="1800" b="1" i="1" dirty="0"/>
              <a:t> </a:t>
            </a:r>
            <a:r>
              <a:rPr lang="en-US" sz="1800" b="1" i="1" dirty="0" err="1"/>
              <a:t>uticaj</a:t>
            </a:r>
            <a:r>
              <a:rPr lang="en-US" sz="1800" b="1" i="1" dirty="0"/>
              <a:t> </a:t>
            </a:r>
            <a:r>
              <a:rPr lang="en-US" sz="1800" b="1" i="1" dirty="0" err="1"/>
              <a:t>na</a:t>
            </a:r>
            <a:r>
              <a:rPr lang="en-US" sz="1800" b="1" i="1" dirty="0"/>
              <a:t> rad </a:t>
            </a:r>
            <a:r>
              <a:rPr lang="en-US" sz="1800" b="1" i="1" dirty="0" err="1"/>
              <a:t>sud</a:t>
            </a:r>
            <a:r>
              <a:rPr lang="sr-Latn-RS" sz="1800" b="1" i="1" dirty="0"/>
              <a:t>s</a:t>
            </a:r>
            <a:r>
              <a:rPr lang="en-US" sz="1800" b="1" i="1" dirty="0" err="1"/>
              <a:t>tva</a:t>
            </a:r>
            <a:r>
              <a:rPr lang="en-US" sz="1800" b="1" i="1" dirty="0"/>
              <a:t>, </a:t>
            </a:r>
            <a:r>
              <a:rPr lang="en-US" sz="1800" b="1" i="1" dirty="0" err="1"/>
              <a:t>tužilaštv</a:t>
            </a:r>
            <a:r>
              <a:rPr lang="sr-Latn-RS" sz="1800" b="1" i="1" dirty="0"/>
              <a:t>a</a:t>
            </a:r>
            <a:r>
              <a:rPr lang="en-US" sz="1800" b="1" i="1" dirty="0"/>
              <a:t> </a:t>
            </a:r>
            <a:r>
              <a:rPr lang="sr-Latn-RS" sz="1800" b="1" i="1" dirty="0"/>
              <a:t>i</a:t>
            </a:r>
            <a:r>
              <a:rPr lang="en-US" sz="1800" b="1" i="1" dirty="0"/>
              <a:t> </a:t>
            </a:r>
            <a:r>
              <a:rPr lang="en-US" sz="1800" b="1" i="1" dirty="0" err="1"/>
              <a:t>policije</a:t>
            </a:r>
            <a:r>
              <a:rPr lang="sr-Latn-RS" sz="1800" b="1" i="1" dirty="0"/>
              <a:t> u Crnoj Gori</a:t>
            </a:r>
            <a:r>
              <a:rPr lang="en-US" sz="1800" b="1" i="1" dirty="0"/>
              <a:t>, od </a:t>
            </a:r>
            <a:r>
              <a:rPr lang="en-US" sz="1800" b="1" i="1" dirty="0" err="1"/>
              <a:t>kojih</a:t>
            </a:r>
            <a:r>
              <a:rPr lang="en-US" sz="1800" b="1" i="1" dirty="0"/>
              <a:t> </a:t>
            </a:r>
            <a:r>
              <a:rPr lang="en-US" sz="1800" b="1" i="1" dirty="0" err="1"/>
              <a:t>oko</a:t>
            </a:r>
            <a:r>
              <a:rPr lang="en-US" sz="1800" b="1" i="1" dirty="0"/>
              <a:t> </a:t>
            </a:r>
            <a:r>
              <a:rPr lang="en-US" sz="1800" b="1" i="1" dirty="0" err="1"/>
              <a:t>dvije</a:t>
            </a:r>
            <a:r>
              <a:rPr lang="en-US" sz="1800" b="1" i="1" dirty="0"/>
              <a:t> </a:t>
            </a:r>
            <a:r>
              <a:rPr lang="en-US" sz="1800" b="1" i="1" dirty="0" err="1"/>
              <a:t>petine</a:t>
            </a:r>
            <a:r>
              <a:rPr lang="en-US" sz="1800" b="1" i="1" dirty="0"/>
              <a:t> </a:t>
            </a:r>
            <a:r>
              <a:rPr lang="en-US" sz="1800" b="1" i="1" dirty="0" err="1"/>
              <a:t>smatra</a:t>
            </a:r>
            <a:r>
              <a:rPr lang="en-US" sz="1800" b="1" i="1" dirty="0"/>
              <a:t> da je </a:t>
            </a:r>
            <a:r>
              <a:rPr lang="en-US" sz="1800" b="1" i="1" dirty="0" err="1"/>
              <a:t>ovaj</a:t>
            </a:r>
            <a:r>
              <a:rPr lang="en-US" sz="1800" b="1" i="1" dirty="0"/>
              <a:t> </a:t>
            </a:r>
            <a:r>
              <a:rPr lang="en-US" sz="1800" b="1" i="1" dirty="0" err="1"/>
              <a:t>uticaj</a:t>
            </a:r>
            <a:r>
              <a:rPr lang="en-US" sz="1800" b="1" i="1" dirty="0"/>
              <a:t> </a:t>
            </a:r>
            <a:r>
              <a:rPr lang="en-US" sz="1800" b="1" i="1" dirty="0" err="1"/>
              <a:t>veoma</a:t>
            </a:r>
            <a:r>
              <a:rPr lang="en-US" sz="1800" b="1" i="1" dirty="0"/>
              <a:t> </a:t>
            </a:r>
            <a:r>
              <a:rPr lang="en-US" sz="1800" b="1" i="1" dirty="0" err="1"/>
              <a:t>veliki</a:t>
            </a:r>
            <a:r>
              <a:rPr lang="en-US" sz="1800" b="1" i="1" dirty="0"/>
              <a:t>.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xmlns="" id="{DD27269C-B729-4D9A-AC35-9DA748F0086C}"/>
              </a:ext>
            </a:extLst>
          </p:cNvPr>
          <p:cNvSpPr txBox="1">
            <a:spLocks/>
          </p:cNvSpPr>
          <p:nvPr/>
        </p:nvSpPr>
        <p:spPr bwMode="gray">
          <a:xfrm>
            <a:off x="242887" y="6903227"/>
            <a:ext cx="9144000" cy="45880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Na skali od 1 do 5, gdje 1 znači Veoma mali uticaj, a 5 Veoma veliki uticaj, ocijenite stepen političkog uticaja zastupljen u sljedećim institucijama...?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304AB7D7-3B79-4686-8908-10FAB64F3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18247930"/>
              </p:ext>
            </p:extLst>
          </p:nvPr>
        </p:nvGraphicFramePr>
        <p:xfrm>
          <a:off x="335997" y="2365841"/>
          <a:ext cx="4321152" cy="453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8FD776-1463-442E-811C-FB4E9D43F8FD}"/>
              </a:ext>
            </a:extLst>
          </p:cNvPr>
          <p:cNvSpPr/>
          <p:nvPr/>
        </p:nvSpPr>
        <p:spPr>
          <a:xfrm>
            <a:off x="299475" y="3475831"/>
            <a:ext cx="12897412" cy="1702794"/>
          </a:xfrm>
          <a:prstGeom prst="roundRect">
            <a:avLst/>
          </a:prstGeom>
          <a:solidFill>
            <a:srgbClr val="007681">
              <a:alpha val="10000"/>
            </a:srgbClr>
          </a:solidFill>
          <a:ln w="12700" cap="flat" cmpd="sng" algn="ctr">
            <a:solidFill>
              <a:srgbClr val="007681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EB8B63-2693-4D2D-A055-13C04C744521}"/>
              </a:ext>
            </a:extLst>
          </p:cNvPr>
          <p:cNvSpPr txBox="1"/>
          <p:nvPr/>
        </p:nvSpPr>
        <p:spPr>
          <a:xfrm>
            <a:off x="2071687" y="1951831"/>
            <a:ext cx="9906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</a:pPr>
            <a:r>
              <a:rPr lang="en-US" sz="2000" b="1" noProof="1"/>
              <a:t>Sudstvo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9AD50CE1-AEBA-464A-A1D5-2713B34AF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16306232"/>
              </p:ext>
            </p:extLst>
          </p:nvPr>
        </p:nvGraphicFramePr>
        <p:xfrm>
          <a:off x="4760935" y="2365841"/>
          <a:ext cx="4321152" cy="453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8B257CEB-9598-476D-9041-731CA90B7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8214274"/>
              </p:ext>
            </p:extLst>
          </p:nvPr>
        </p:nvGraphicFramePr>
        <p:xfrm>
          <a:off x="8875735" y="2365841"/>
          <a:ext cx="4321152" cy="453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77F8CA-BBBE-4B11-A8DF-C3884B65B874}"/>
              </a:ext>
            </a:extLst>
          </p:cNvPr>
          <p:cNvSpPr txBox="1"/>
          <p:nvPr/>
        </p:nvSpPr>
        <p:spPr>
          <a:xfrm>
            <a:off x="10529887" y="1948854"/>
            <a:ext cx="9906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</a:pPr>
            <a:r>
              <a:rPr lang="en-US" sz="2000" b="1" noProof="1"/>
              <a:t>Policija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EB009E1-6880-4871-8694-DE9857829C5B}"/>
              </a:ext>
            </a:extLst>
          </p:cNvPr>
          <p:cNvSpPr txBox="1"/>
          <p:nvPr/>
        </p:nvSpPr>
        <p:spPr>
          <a:xfrm>
            <a:off x="6262687" y="1951831"/>
            <a:ext cx="129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</a:pPr>
            <a:r>
              <a:rPr lang="en-US" sz="2000" b="1" noProof="1"/>
              <a:t>Tužilaštvo</a:t>
            </a:r>
          </a:p>
        </p:txBody>
      </p:sp>
    </p:spTree>
    <p:extLst>
      <p:ext uri="{BB962C8B-B14F-4D97-AF65-F5344CB8AC3E}">
        <p14:creationId xmlns:p14="http://schemas.microsoft.com/office/powerpoint/2010/main" xmlns="" val="350818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3539" y="2601406"/>
            <a:ext cx="6082849" cy="216982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sr-Latn-RS" sz="4700" dirty="0">
                <a:solidFill>
                  <a:schemeClr val="tx1"/>
                </a:solidFill>
              </a:rPr>
              <a:t>Informisanost,</a:t>
            </a:r>
            <a:r>
              <a:rPr lang="en-US" sz="4700" dirty="0">
                <a:solidFill>
                  <a:schemeClr val="tx1"/>
                </a:solidFill>
              </a:rPr>
              <a:t> </a:t>
            </a:r>
            <a:br>
              <a:rPr lang="en-US" sz="4700" dirty="0">
                <a:solidFill>
                  <a:schemeClr val="tx1"/>
                </a:solidFill>
              </a:rPr>
            </a:br>
            <a:r>
              <a:rPr lang="sr-Latn-RS" sz="4700" dirty="0">
                <a:solidFill>
                  <a:schemeClr val="tx1"/>
                </a:solidFill>
              </a:rPr>
              <a:t>ocjena nezavisnosti i</a:t>
            </a:r>
            <a:br>
              <a:rPr lang="sr-Latn-RS" sz="4700" dirty="0">
                <a:solidFill>
                  <a:schemeClr val="tx1"/>
                </a:solidFill>
              </a:rPr>
            </a:br>
            <a:r>
              <a:rPr lang="sr-Latn-RS" sz="4700" dirty="0">
                <a:solidFill>
                  <a:schemeClr val="tx1"/>
                </a:solidFill>
              </a:rPr>
              <a:t>efikasnosti tužilaštva</a:t>
            </a:r>
          </a:p>
        </p:txBody>
      </p:sp>
      <p:pic>
        <p:nvPicPr>
          <p:cNvPr id="9" name="Picture Placeholder 2">
            <a:extLst>
              <a:ext uri="{FF2B5EF4-FFF2-40B4-BE49-F238E27FC236}">
                <a16:creationId xmlns:a16="http://schemas.microsoft.com/office/drawing/2014/main" xmlns="" id="{9F43110A-EEAD-43D9-BEAB-10A97671E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76" r="31976"/>
          <a:stretch>
            <a:fillRect/>
          </a:stretch>
        </p:blipFill>
        <p:spPr bwMode="gray">
          <a:xfrm>
            <a:off x="6804024" y="199232"/>
            <a:ext cx="6469063" cy="7162800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xmlns="" val="121567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984">
              <a:defRPr/>
            </a:pPr>
            <a:r>
              <a:rPr lang="sr-Latn-RS" sz="1100" i="1" dirty="0"/>
              <a:t>Podaci su u %</a:t>
            </a:r>
            <a:endParaRPr lang="en-GB" sz="1100" i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DAA79C-5C11-4775-94F9-7EDC22C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12479890" cy="590333"/>
          </a:xfrm>
          <a:solidFill>
            <a:srgbClr val="007C82"/>
          </a:solidFill>
        </p:spPr>
        <p:txBody>
          <a:bodyPr wrap="square" lIns="82777" tIns="17992" rIns="82777" bIns="17992" rtlCol="0" anchor="ctr">
            <a:spAutoFit/>
          </a:bodyPr>
          <a:lstStyle/>
          <a:p>
            <a:r>
              <a:rPr lang="sr-Latn-RS" dirty="0"/>
              <a:t>Stav o nezavisnosti istrage u slučaju pokretanja postupka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808810-4EF4-43A8-9F31-6C5B2E5CE6C5}"/>
              </a:ext>
            </a:extLst>
          </p:cNvPr>
          <p:cNvSpPr txBox="1"/>
          <p:nvPr/>
        </p:nvSpPr>
        <p:spPr>
          <a:xfrm>
            <a:off x="265135" y="1034069"/>
            <a:ext cx="12767786" cy="842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defTabSz="1545939"/>
            <a:r>
              <a:rPr lang="en-US" sz="1800" b="1" i="1" dirty="0" err="1"/>
              <a:t>Ukoliko</a:t>
            </a:r>
            <a:r>
              <a:rPr lang="en-US" sz="1800" b="1" i="1" dirty="0"/>
              <a:t> bi </a:t>
            </a:r>
            <a:r>
              <a:rPr lang="en-US" sz="1800" b="1" i="1" dirty="0" err="1"/>
              <a:t>iz</a:t>
            </a:r>
            <a:r>
              <a:rPr lang="en-US" sz="1800" b="1" i="1" dirty="0"/>
              <a:t> </a:t>
            </a:r>
            <a:r>
              <a:rPr lang="en-US" sz="1800" b="1" i="1" dirty="0" err="1"/>
              <a:t>nekog</a:t>
            </a:r>
            <a:r>
              <a:rPr lang="en-US" sz="1800" b="1" i="1" dirty="0"/>
              <a:t> </a:t>
            </a:r>
            <a:r>
              <a:rPr lang="en-US" sz="1800" b="1" i="1" dirty="0" err="1"/>
              <a:t>razloga</a:t>
            </a:r>
            <a:r>
              <a:rPr lang="en-US" sz="1800" b="1" i="1" dirty="0"/>
              <a:t> bio </a:t>
            </a:r>
            <a:r>
              <a:rPr lang="en-US" sz="1800" b="1" i="1" dirty="0" err="1"/>
              <a:t>pokrenut</a:t>
            </a:r>
            <a:r>
              <a:rPr lang="en-US" sz="1800" b="1" i="1" dirty="0"/>
              <a:t> </a:t>
            </a:r>
            <a:r>
              <a:rPr lang="en-US" sz="1800" b="1" i="1" dirty="0" err="1"/>
              <a:t>postupak</a:t>
            </a:r>
            <a:r>
              <a:rPr lang="en-US" sz="1800" b="1" i="1" dirty="0"/>
              <a:t> od </a:t>
            </a:r>
            <a:r>
              <a:rPr lang="en-US" sz="1800" b="1" i="1" dirty="0" err="1"/>
              <a:t>strane</a:t>
            </a:r>
            <a:r>
              <a:rPr lang="en-US" sz="1800" b="1" i="1" dirty="0"/>
              <a:t> </a:t>
            </a:r>
            <a:r>
              <a:rPr lang="en-US" sz="1800" b="1" i="1" dirty="0" err="1"/>
              <a:t>tužilaštva</a:t>
            </a:r>
            <a:r>
              <a:rPr lang="en-US" sz="1800" b="1" i="1" dirty="0"/>
              <a:t>, </a:t>
            </a:r>
            <a:r>
              <a:rPr lang="en-US" sz="1800" b="1" i="1" dirty="0" err="1"/>
              <a:t>više</a:t>
            </a:r>
            <a:r>
              <a:rPr lang="en-US" sz="1800" b="1" i="1" dirty="0"/>
              <a:t> od </a:t>
            </a:r>
            <a:r>
              <a:rPr lang="en-US" sz="1800" b="1" i="1" dirty="0" err="1"/>
              <a:t>polovine</a:t>
            </a:r>
            <a:r>
              <a:rPr lang="en-US" sz="1800" b="1" i="1" dirty="0"/>
              <a:t> </a:t>
            </a:r>
            <a:r>
              <a:rPr lang="en-US" sz="1800" b="1" i="1" dirty="0" err="1"/>
              <a:t>građana</a:t>
            </a:r>
            <a:r>
              <a:rPr lang="en-US" sz="1800" b="1" i="1" dirty="0"/>
              <a:t> u </a:t>
            </a:r>
            <a:r>
              <a:rPr lang="en-US" sz="1800" b="1" i="1" dirty="0" err="1"/>
              <a:t>Crnoj</a:t>
            </a:r>
            <a:r>
              <a:rPr lang="en-US" sz="1800" b="1" i="1" dirty="0"/>
              <a:t> Gori </a:t>
            </a:r>
            <a:r>
              <a:rPr lang="en-US" sz="1800" b="1" i="1" dirty="0" err="1"/>
              <a:t>smatra</a:t>
            </a:r>
            <a:r>
              <a:rPr lang="en-US" sz="1800" b="1" i="1" dirty="0"/>
              <a:t> da </a:t>
            </a:r>
            <a:r>
              <a:rPr lang="en-US" sz="1800" b="1" i="1" dirty="0" err="1"/>
              <a:t>prosječan</a:t>
            </a:r>
            <a:r>
              <a:rPr lang="en-US" sz="1800" b="1" i="1" dirty="0"/>
              <a:t> </a:t>
            </a:r>
            <a:r>
              <a:rPr lang="en-US" sz="1800" b="1" i="1" dirty="0" err="1"/>
              <a:t>građanin</a:t>
            </a:r>
            <a:r>
              <a:rPr lang="en-US" sz="1800" b="1" i="1" dirty="0"/>
              <a:t> ne bi </a:t>
            </a:r>
            <a:r>
              <a:rPr lang="en-US" sz="1800" b="1" i="1" dirty="0" err="1"/>
              <a:t>mogao</a:t>
            </a:r>
            <a:r>
              <a:rPr lang="en-US" sz="1800" b="1" i="1" dirty="0"/>
              <a:t> da </a:t>
            </a:r>
            <a:r>
              <a:rPr lang="en-US" sz="1800" b="1" i="1" dirty="0" err="1"/>
              <a:t>očekuje</a:t>
            </a:r>
            <a:r>
              <a:rPr lang="en-US" sz="1800" b="1" i="1" dirty="0"/>
              <a:t> </a:t>
            </a:r>
            <a:r>
              <a:rPr lang="en-US" sz="1800" b="1" i="1" dirty="0" err="1"/>
              <a:t>nezavisnu</a:t>
            </a:r>
            <a:r>
              <a:rPr lang="en-US" sz="1800" b="1" i="1" dirty="0"/>
              <a:t> </a:t>
            </a:r>
            <a:r>
              <a:rPr lang="en-US" sz="1800" b="1" i="1" dirty="0" err="1"/>
              <a:t>istragu</a:t>
            </a:r>
            <a:r>
              <a:rPr lang="en-US" sz="1800" b="1" i="1" dirty="0"/>
              <a:t> </a:t>
            </a:r>
            <a:r>
              <a:rPr lang="en-US" sz="1800" b="1" i="1" dirty="0" err="1"/>
              <a:t>dok</a:t>
            </a:r>
            <a:r>
              <a:rPr lang="en-US" sz="1800" b="1" i="1" dirty="0"/>
              <a:t> </a:t>
            </a:r>
            <a:r>
              <a:rPr lang="en-US" sz="1800" b="1" i="1" dirty="0" err="1"/>
              <a:t>trećina</a:t>
            </a:r>
            <a:r>
              <a:rPr lang="en-US" sz="1800" b="1" i="1" dirty="0"/>
              <a:t> </a:t>
            </a:r>
            <a:r>
              <a:rPr lang="en-US" sz="1800" b="1" i="1" dirty="0" err="1"/>
              <a:t>vjeruje</a:t>
            </a:r>
            <a:r>
              <a:rPr lang="en-US" sz="1800" b="1" i="1" dirty="0"/>
              <a:t> u </a:t>
            </a:r>
            <a:r>
              <a:rPr lang="en-US" sz="1800" b="1" i="1" dirty="0" err="1"/>
              <a:t>nezavisnu</a:t>
            </a:r>
            <a:r>
              <a:rPr lang="en-US" sz="1800" b="1" i="1" dirty="0"/>
              <a:t> </a:t>
            </a:r>
            <a:r>
              <a:rPr lang="en-US" sz="1800" b="1" i="1" dirty="0" err="1"/>
              <a:t>istragu</a:t>
            </a:r>
            <a:r>
              <a:rPr lang="en-US" sz="1800" b="1" i="1" dirty="0"/>
              <a:t>.</a:t>
            </a:r>
            <a:endParaRPr lang="en-US" sz="1800" b="1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xmlns="" id="{DD27269C-B729-4D9A-AC35-9DA748F0086C}"/>
              </a:ext>
            </a:extLst>
          </p:cNvPr>
          <p:cNvSpPr txBox="1">
            <a:spLocks/>
          </p:cNvSpPr>
          <p:nvPr/>
        </p:nvSpPr>
        <p:spPr bwMode="gray">
          <a:xfrm>
            <a:off x="265134" y="6752431"/>
            <a:ext cx="9959953" cy="577376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sr-Latn-RS" sz="1100" b="0" dirty="0">
                <a:solidFill>
                  <a:schemeClr val="tx1"/>
                </a:solidFill>
              </a:rPr>
              <a:t>Prema Vašem mišljenju, može li prosječan građanin očekivati nezavisnu istragu ukoliko zbog</a:t>
            </a:r>
            <a:r>
              <a:rPr lang="en-US" sz="1100" b="0" dirty="0">
                <a:solidFill>
                  <a:schemeClr val="tx1"/>
                </a:solidFill>
              </a:rPr>
              <a:t> </a:t>
            </a:r>
            <a:r>
              <a:rPr lang="sr-Latn-RS" sz="1100" b="0" dirty="0">
                <a:solidFill>
                  <a:schemeClr val="tx1"/>
                </a:solidFill>
              </a:rPr>
              <a:t>nekog razloga bude pokrenut postupak od strane tužilaštva?</a:t>
            </a:r>
            <a:endParaRPr lang="en-US" sz="1100" b="0" dirty="0">
              <a:solidFill>
                <a:schemeClr val="tx1"/>
              </a:solidFill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xmlns="" id="{C71ABA5C-04D5-4606-BCD9-8B9F1FF81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221495"/>
              </p:ext>
            </p:extLst>
          </p:nvPr>
        </p:nvGraphicFramePr>
        <p:xfrm>
          <a:off x="3176838" y="1903442"/>
          <a:ext cx="6145833" cy="487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520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2887" y="6981031"/>
            <a:ext cx="6400800" cy="348775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</a:pPr>
            <a:r>
              <a:rPr lang="sr-Latn-RS" sz="1100" b="0" dirty="0">
                <a:solidFill>
                  <a:schemeClr val="tx1"/>
                </a:solidFill>
              </a:rPr>
              <a:t>Da li po Vašem mišljenju tužilaštvo u Crnoj Gori nezavisno odlučuje o tome koga će krivično goniti?</a:t>
            </a:r>
            <a:endParaRPr lang="en-US" sz="1100" b="0" dirty="0">
              <a:solidFill>
                <a:schemeClr val="tx1"/>
              </a:solidFill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7617" y="207122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984">
              <a:defRPr/>
            </a:pPr>
            <a:r>
              <a:rPr lang="sr-Latn-RS" sz="1100" i="1" dirty="0"/>
              <a:t>Podaci su u %</a:t>
            </a:r>
            <a:endParaRPr lang="en-GB" sz="1100" i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1F20D96-6C0A-4081-B4A1-D8AA9E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8" y="313739"/>
            <a:ext cx="12767782" cy="590333"/>
          </a:xfrm>
          <a:solidFill>
            <a:srgbClr val="007C82"/>
          </a:solidFill>
        </p:spPr>
        <p:txBody>
          <a:bodyPr wrap="square" lIns="82777" tIns="17992" rIns="82777" bIns="17992" rtlCol="0" anchor="ctr">
            <a:spAutoFit/>
          </a:bodyPr>
          <a:lstStyle/>
          <a:p>
            <a:r>
              <a:rPr lang="sr-Latn-RS" dirty="0"/>
              <a:t>Stav o uticaju na odluke tužilaštva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CC402B-CC8A-4708-BC9F-679F64BA9080}"/>
              </a:ext>
            </a:extLst>
          </p:cNvPr>
          <p:cNvSpPr txBox="1"/>
          <p:nvPr/>
        </p:nvSpPr>
        <p:spPr>
          <a:xfrm>
            <a:off x="335994" y="1037431"/>
            <a:ext cx="12767786" cy="1033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r>
              <a:rPr lang="en-US" sz="1800" b="1" i="1" dirty="0"/>
              <a:t>Tri </a:t>
            </a:r>
            <a:r>
              <a:rPr lang="en-US" sz="1800" b="1" i="1" dirty="0" err="1"/>
              <a:t>petine</a:t>
            </a:r>
            <a:r>
              <a:rPr lang="en-US" sz="1800" b="1" i="1" dirty="0"/>
              <a:t> </a:t>
            </a:r>
            <a:r>
              <a:rPr lang="en-US" sz="1800" b="1" i="1" dirty="0" err="1"/>
              <a:t>građana</a:t>
            </a:r>
            <a:r>
              <a:rPr lang="en-US" sz="1800" b="1" i="1" dirty="0"/>
              <a:t> </a:t>
            </a:r>
            <a:r>
              <a:rPr lang="en-US" sz="1800" b="1" i="1" dirty="0" err="1"/>
              <a:t>navodi</a:t>
            </a:r>
            <a:r>
              <a:rPr lang="en-US" sz="1800" b="1" i="1" dirty="0"/>
              <a:t> da </a:t>
            </a:r>
            <a:r>
              <a:rPr lang="sr-Latn-RS" sz="1800" b="1" i="1" dirty="0"/>
              <a:t>tužilaštvo u Crnoj Gori </a:t>
            </a:r>
            <a:r>
              <a:rPr lang="en-US" sz="1800" b="1" i="1" dirty="0"/>
              <a:t>ne </a:t>
            </a:r>
            <a:r>
              <a:rPr lang="sr-Latn-RS" sz="1800" b="1" i="1" dirty="0"/>
              <a:t>odlučuje nezavisno</a:t>
            </a:r>
            <a:r>
              <a:rPr lang="en-US" sz="1800" b="1" i="1" dirty="0"/>
              <a:t> </a:t>
            </a:r>
            <a:r>
              <a:rPr lang="sr-Latn-RS" sz="1800" b="1" i="1" dirty="0"/>
              <a:t>o tome koga će krivično goniti</a:t>
            </a:r>
            <a:r>
              <a:rPr lang="en-US" sz="1800" b="1" i="1" dirty="0"/>
              <a:t>, </a:t>
            </a:r>
            <a:r>
              <a:rPr lang="sr-Latn-RS" sz="1800" b="1" i="1" dirty="0"/>
              <a:t>među kojima</a:t>
            </a:r>
            <a:r>
              <a:rPr lang="en-US" sz="1800" b="1" i="1" dirty="0"/>
              <a:t> </a:t>
            </a:r>
            <a:r>
              <a:rPr lang="en-US" sz="1800" b="1" i="1" dirty="0" err="1"/>
              <a:t>polovina</a:t>
            </a:r>
            <a:r>
              <a:rPr lang="en-US" sz="1800" b="1" i="1" dirty="0"/>
              <a:t> </a:t>
            </a:r>
            <a:r>
              <a:rPr lang="en-US" sz="1800" b="1" i="1" dirty="0" err="1"/>
              <a:t>smatra</a:t>
            </a:r>
            <a:r>
              <a:rPr lang="en-US" sz="1800" b="1" i="1" dirty="0"/>
              <a:t> da </a:t>
            </a:r>
            <a:r>
              <a:rPr lang="sr-Latn-RS" sz="1800" b="1" i="1" dirty="0"/>
              <a:t>na te odluke najviše utiču određeni uticajni pojedinci. Trećina ovih građana vjeruje da na odluke tužilaštva utiče vlast.</a:t>
            </a:r>
            <a:endParaRPr lang="en-US" sz="1800" b="1" i="1" dirty="0"/>
          </a:p>
        </p:txBody>
      </p:sp>
      <p:graphicFrame>
        <p:nvGraphicFramePr>
          <p:cNvPr id="19" name="Content Placeholder 11">
            <a:extLst>
              <a:ext uri="{FF2B5EF4-FFF2-40B4-BE49-F238E27FC236}">
                <a16:creationId xmlns:a16="http://schemas.microsoft.com/office/drawing/2014/main" xmlns="" id="{0453CBB0-6787-4F57-9419-DC3B94CA8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8345809"/>
              </p:ext>
            </p:extLst>
          </p:nvPr>
        </p:nvGraphicFramePr>
        <p:xfrm>
          <a:off x="353693" y="2163923"/>
          <a:ext cx="4560431" cy="458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6BF80EA3-97A6-4172-832B-3C080315D5E8}"/>
              </a:ext>
            </a:extLst>
          </p:cNvPr>
          <p:cNvSpPr/>
          <p:nvPr/>
        </p:nvSpPr>
        <p:spPr bwMode="gray">
          <a:xfrm>
            <a:off x="4178705" y="5547083"/>
            <a:ext cx="2312582" cy="783987"/>
          </a:xfrm>
          <a:prstGeom prst="rightArrow">
            <a:avLst/>
          </a:prstGeom>
          <a:solidFill>
            <a:srgbClr val="9F1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11650" tIns="105825" rIns="211650" bIns="1058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17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xmlns="" id="{1A443A90-76A3-4921-9525-4E58F7DFDD46}"/>
              </a:ext>
            </a:extLst>
          </p:cNvPr>
          <p:cNvSpPr txBox="1">
            <a:spLocks/>
          </p:cNvSpPr>
          <p:nvPr/>
        </p:nvSpPr>
        <p:spPr bwMode="gray">
          <a:xfrm>
            <a:off x="7100887" y="6523833"/>
            <a:ext cx="5029200" cy="80597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sr-Latn-RS" sz="1100" b="0" dirty="0">
                <a:solidFill>
                  <a:schemeClr val="tx1"/>
                </a:solidFill>
              </a:rPr>
              <a:t>Ko po Vašem mišljenju najviše utiče na odluke tužilaštva?</a:t>
            </a:r>
            <a:endParaRPr lang="en-US" sz="1100" b="0" dirty="0">
              <a:solidFill>
                <a:schemeClr val="tx1"/>
              </a:solidFill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sr-Latn-RS" sz="1100" b="0" i="1" dirty="0">
                <a:solidFill>
                  <a:schemeClr val="tx1"/>
                </a:solidFill>
              </a:rPr>
              <a:t>Baza: </a:t>
            </a:r>
            <a:r>
              <a:rPr lang="en-US" sz="1100" b="0" i="1" dirty="0">
                <a:solidFill>
                  <a:schemeClr val="tx1"/>
                </a:solidFill>
              </a:rPr>
              <a:t>Oni koji </a:t>
            </a:r>
            <a:r>
              <a:rPr lang="en-US" sz="1100" b="0" i="1" dirty="0" err="1">
                <a:solidFill>
                  <a:schemeClr val="tx1"/>
                </a:solidFill>
              </a:rPr>
              <a:t>su</a:t>
            </a:r>
            <a:r>
              <a:rPr lang="en-US" sz="1100" b="0" i="1" dirty="0">
                <a:solidFill>
                  <a:schemeClr val="tx1"/>
                </a:solidFill>
              </a:rPr>
              <a:t> </a:t>
            </a:r>
            <a:r>
              <a:rPr lang="en-US" sz="1100" b="0" i="1" dirty="0" err="1">
                <a:solidFill>
                  <a:schemeClr val="tx1"/>
                </a:solidFill>
              </a:rPr>
              <a:t>mišljenja</a:t>
            </a:r>
            <a:r>
              <a:rPr lang="en-US" sz="1100" b="0" i="1" dirty="0">
                <a:solidFill>
                  <a:schemeClr val="tx1"/>
                </a:solidFill>
              </a:rPr>
              <a:t> da </a:t>
            </a:r>
            <a:r>
              <a:rPr lang="en-US" sz="1100" b="0" i="1" dirty="0" err="1">
                <a:solidFill>
                  <a:schemeClr val="tx1"/>
                </a:solidFill>
              </a:rPr>
              <a:t>tužilaštvo</a:t>
            </a:r>
            <a:r>
              <a:rPr lang="en-US" sz="1100" b="0" i="1" dirty="0">
                <a:solidFill>
                  <a:schemeClr val="tx1"/>
                </a:solidFill>
              </a:rPr>
              <a:t> u </a:t>
            </a:r>
            <a:r>
              <a:rPr lang="en-US" sz="1100" b="0" i="1" dirty="0" err="1">
                <a:solidFill>
                  <a:schemeClr val="tx1"/>
                </a:solidFill>
              </a:rPr>
              <a:t>Crnoj</a:t>
            </a:r>
            <a:r>
              <a:rPr lang="en-US" sz="1100" b="0" i="1" dirty="0">
                <a:solidFill>
                  <a:schemeClr val="tx1"/>
                </a:solidFill>
              </a:rPr>
              <a:t> Gori ne </a:t>
            </a:r>
            <a:r>
              <a:rPr lang="en-US" sz="1100" b="0" i="1" dirty="0" err="1">
                <a:solidFill>
                  <a:schemeClr val="tx1"/>
                </a:solidFill>
              </a:rPr>
              <a:t>odlučuje</a:t>
            </a:r>
            <a:r>
              <a:rPr lang="en-US" sz="1100" b="0" i="1" dirty="0">
                <a:solidFill>
                  <a:schemeClr val="tx1"/>
                </a:solidFill>
              </a:rPr>
              <a:t> </a:t>
            </a: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 err="1">
                <a:solidFill>
                  <a:schemeClr val="tx1"/>
                </a:solidFill>
              </a:rPr>
              <a:t>nezavisno</a:t>
            </a:r>
            <a:r>
              <a:rPr lang="en-US" sz="1100" b="0" i="1" dirty="0">
                <a:solidFill>
                  <a:schemeClr val="tx1"/>
                </a:solidFill>
              </a:rPr>
              <a:t> o tome </a:t>
            </a:r>
            <a:r>
              <a:rPr lang="en-US" sz="1100" b="0" i="1" dirty="0" err="1">
                <a:solidFill>
                  <a:schemeClr val="tx1"/>
                </a:solidFill>
              </a:rPr>
              <a:t>koga</a:t>
            </a:r>
            <a:r>
              <a:rPr lang="en-US" sz="1100" b="0" i="1" dirty="0">
                <a:solidFill>
                  <a:schemeClr val="tx1"/>
                </a:solidFill>
              </a:rPr>
              <a:t> </a:t>
            </a:r>
            <a:r>
              <a:rPr lang="en-US" sz="1100" b="0" i="1" dirty="0" err="1">
                <a:solidFill>
                  <a:schemeClr val="tx1"/>
                </a:solidFill>
              </a:rPr>
              <a:t>će</a:t>
            </a:r>
            <a:r>
              <a:rPr lang="en-US" sz="1100" b="0" i="1" dirty="0">
                <a:solidFill>
                  <a:schemeClr val="tx1"/>
                </a:solidFill>
              </a:rPr>
              <a:t> </a:t>
            </a:r>
            <a:r>
              <a:rPr lang="en-US" sz="1100" b="0" i="1" dirty="0" err="1">
                <a:solidFill>
                  <a:schemeClr val="tx1"/>
                </a:solidFill>
              </a:rPr>
              <a:t>krivično</a:t>
            </a:r>
            <a:r>
              <a:rPr lang="en-US" sz="1100" b="0" i="1" dirty="0">
                <a:solidFill>
                  <a:schemeClr val="tx1"/>
                </a:solidFill>
              </a:rPr>
              <a:t> </a:t>
            </a:r>
            <a:r>
              <a:rPr lang="en-US" sz="1100" b="0" i="1" dirty="0" err="1">
                <a:solidFill>
                  <a:schemeClr val="tx1"/>
                </a:solidFill>
              </a:rPr>
              <a:t>goniti</a:t>
            </a:r>
            <a:r>
              <a:rPr lang="en-US" sz="1100" b="0" i="1" dirty="0">
                <a:solidFill>
                  <a:schemeClr val="tx1"/>
                </a:solidFill>
              </a:rPr>
              <a:t> , N=615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">
            <a:extLst>
              <a:ext uri="{FF2B5EF4-FFF2-40B4-BE49-F238E27FC236}">
                <a16:creationId xmlns:a16="http://schemas.microsoft.com/office/drawing/2014/main" xmlns="" id="{E8835955-5B45-46D5-9EEE-8DE575D15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0707612"/>
              </p:ext>
            </p:extLst>
          </p:nvPr>
        </p:nvGraphicFramePr>
        <p:xfrm>
          <a:off x="6631467" y="2163923"/>
          <a:ext cx="6260619" cy="435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8428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B2674DA-2999-4213-A093-D431077D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12369229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sr-Latn-RS" dirty="0"/>
              <a:t>Stav o uticaju na odluke </a:t>
            </a:r>
            <a:r>
              <a:rPr lang="en-US" dirty="0" err="1"/>
              <a:t>Specijalnog</a:t>
            </a:r>
            <a:r>
              <a:rPr lang="en-US" dirty="0"/>
              <a:t> </a:t>
            </a:r>
            <a:r>
              <a:rPr lang="en-US" dirty="0" err="1"/>
              <a:t>državnog</a:t>
            </a:r>
            <a:r>
              <a:rPr lang="en-US" dirty="0"/>
              <a:t> </a:t>
            </a:r>
            <a:r>
              <a:rPr lang="en-US" dirty="0" err="1"/>
              <a:t>tužilaštva</a:t>
            </a:r>
            <a:endParaRPr lang="pl-P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9B46A2-B045-4218-94E8-5D6C86797689}"/>
              </a:ext>
            </a:extLst>
          </p:cNvPr>
          <p:cNvSpPr txBox="1"/>
          <p:nvPr/>
        </p:nvSpPr>
        <p:spPr>
          <a:xfrm>
            <a:off x="265135" y="1034069"/>
            <a:ext cx="12767786" cy="842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defTabSz="1545939"/>
            <a:r>
              <a:rPr lang="sr-Latn-RS" sz="1800" b="1" i="1" dirty="0"/>
              <a:t>Kada je u pitanju rad Specijalnog državnog tužilaštva, stavovi građana o uticaju na ove odluke slični su stavovima o uticaju na odluke tužilaštva – dv</a:t>
            </a:r>
            <a:r>
              <a:rPr lang="en-US" sz="1800" b="1" i="1" dirty="0" err="1"/>
              <a:t>ij</a:t>
            </a:r>
            <a:r>
              <a:rPr lang="sr-Latn-RS" sz="1800" b="1" i="1" dirty="0"/>
              <a:t>e petine građana smatra da uticajni pojedinci najviše utiču na ove odluke, dok skoro trećina vjeruje da na odluke utiče vlast.</a:t>
            </a:r>
            <a:endParaRPr lang="en-US" sz="1800" b="1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8A774B0-FDC6-42DF-AFD7-8C8CBDF8BBD3}"/>
              </a:ext>
            </a:extLst>
          </p:cNvPr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984">
              <a:defRPr/>
            </a:pPr>
            <a:r>
              <a:rPr lang="sr-Latn-RS" sz="1100" i="1" dirty="0"/>
              <a:t>Podaci su u %</a:t>
            </a:r>
            <a:endParaRPr lang="en-GB" sz="1100" i="1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DE7EF184-5FBE-41D6-820D-A64E89EF8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38422511"/>
              </p:ext>
            </p:extLst>
          </p:nvPr>
        </p:nvGraphicFramePr>
        <p:xfrm>
          <a:off x="2217397" y="2207176"/>
          <a:ext cx="6903911" cy="470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 Placeholder 12">
            <a:extLst>
              <a:ext uri="{FF2B5EF4-FFF2-40B4-BE49-F238E27FC236}">
                <a16:creationId xmlns:a16="http://schemas.microsoft.com/office/drawing/2014/main" xmlns="" id="{8A5A3BD9-936E-4450-921F-E064AA394C0A}"/>
              </a:ext>
            </a:extLst>
          </p:cNvPr>
          <p:cNvSpPr txBox="1">
            <a:spLocks/>
          </p:cNvSpPr>
          <p:nvPr/>
        </p:nvSpPr>
        <p:spPr bwMode="gray">
          <a:xfrm>
            <a:off x="242887" y="6981031"/>
            <a:ext cx="6019800" cy="348775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sr-Latn-RS" sz="1100" b="0" dirty="0">
                <a:solidFill>
                  <a:schemeClr val="tx1"/>
                </a:solidFill>
              </a:rPr>
              <a:t>Ko po Vašem mišljenju najviše utiče na odluke Specijalnog državnog tužilaštva?</a:t>
            </a:r>
            <a:endParaRPr lang="en-US" sz="1100" b="0" dirty="0">
              <a:solidFill>
                <a:schemeClr val="tx1"/>
              </a:solidFill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11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Podaci su u %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DAA79C-5C11-4775-94F9-7EDC22C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9860530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en-US" dirty="0" err="1"/>
              <a:t>Ocjena</a:t>
            </a:r>
            <a:r>
              <a:rPr lang="en-US" dirty="0"/>
              <a:t> rad</a:t>
            </a:r>
            <a:r>
              <a:rPr lang="sr-Latn-RS" dirty="0"/>
              <a:t>a Specijalnog državnog tužilaštva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808810-4EF4-43A8-9F31-6C5B2E5CE6C5}"/>
              </a:ext>
            </a:extLst>
          </p:cNvPr>
          <p:cNvSpPr txBox="1"/>
          <p:nvPr/>
        </p:nvSpPr>
        <p:spPr>
          <a:xfrm>
            <a:off x="265135" y="1034070"/>
            <a:ext cx="12767786" cy="8415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lvl="0" defTabSz="1545939">
              <a:defRPr/>
            </a:pPr>
            <a:r>
              <a:rPr lang="sr-Latn-RS" sz="1800" b="1" i="1" dirty="0"/>
              <a:t>Kada je u pitanju borba protiv organizovanog kriminala i korupcije na visokom nivou, više od polovine građana navodi</a:t>
            </a:r>
            <a:r>
              <a:rPr lang="en-US" sz="1800" b="1" i="1" dirty="0"/>
              <a:t> da</a:t>
            </a:r>
            <a:r>
              <a:rPr lang="sr-Latn-RS" sz="1800" b="1" i="1" dirty="0"/>
              <a:t> je rad</a:t>
            </a:r>
            <a:r>
              <a:rPr lang="en-US" sz="1800" b="1" i="1" dirty="0"/>
              <a:t> </a:t>
            </a:r>
            <a:r>
              <a:rPr lang="en-US" sz="1800" b="1" i="1" dirty="0" err="1"/>
              <a:t>Specijalnog</a:t>
            </a:r>
            <a:r>
              <a:rPr lang="en-US" sz="1800" b="1" i="1" dirty="0"/>
              <a:t> </a:t>
            </a:r>
            <a:r>
              <a:rPr lang="en-US" sz="1800" b="1" i="1" dirty="0" err="1"/>
              <a:t>državnog</a:t>
            </a:r>
            <a:r>
              <a:rPr lang="en-US" sz="1800" b="1" i="1" dirty="0"/>
              <a:t> </a:t>
            </a:r>
            <a:r>
              <a:rPr lang="en-US" sz="1800" b="1" i="1" dirty="0" err="1"/>
              <a:t>tužilaštva</a:t>
            </a:r>
            <a:r>
              <a:rPr lang="en-US" sz="1800" b="1" i="1" dirty="0"/>
              <a:t> </a:t>
            </a:r>
            <a:r>
              <a:rPr lang="sr-Latn-RS" sz="1800" b="1" i="1" dirty="0"/>
              <a:t>na ovim poljima loš, </a:t>
            </a:r>
            <a:r>
              <a:rPr lang="en-US" sz="1800" b="1" i="1" dirty="0" err="1"/>
              <a:t>gdje</a:t>
            </a:r>
            <a:r>
              <a:rPr lang="en-US" sz="1800" b="1" i="1" dirty="0"/>
              <a:t> </a:t>
            </a:r>
            <a:r>
              <a:rPr lang="sr-Latn-RS" sz="1800" b="1" i="1" dirty="0"/>
              <a:t>više od dv</a:t>
            </a:r>
            <a:r>
              <a:rPr lang="en-US" sz="1800" b="1" i="1" dirty="0" err="1"/>
              <a:t>ij</a:t>
            </a:r>
            <a:r>
              <a:rPr lang="sr-Latn-RS" sz="1800" b="1" i="1" dirty="0"/>
              <a:t>e petine procjenjuje rad ovog tužilaštva kao veoma loš. </a:t>
            </a:r>
            <a:endParaRPr lang="en-US" sz="1800" b="1" i="1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xmlns="" id="{DD27269C-B729-4D9A-AC35-9DA748F0086C}"/>
              </a:ext>
            </a:extLst>
          </p:cNvPr>
          <p:cNvSpPr txBox="1">
            <a:spLocks/>
          </p:cNvSpPr>
          <p:nvPr/>
        </p:nvSpPr>
        <p:spPr bwMode="gray">
          <a:xfrm>
            <a:off x="242887" y="6828631"/>
            <a:ext cx="9144000" cy="45880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Kako biste ocijenili rad Specijalnog državnog tužilaštva u borbi protiv organizovanog kriminala i korupcije na visokom nivou ocjenama kao u školi od 1 do 5, gdje je 1 Veoma loše, a 5 Odlično??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304AB7D7-3B79-4686-8908-10FAB64F3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2950135"/>
              </p:ext>
            </p:extLst>
          </p:nvPr>
        </p:nvGraphicFramePr>
        <p:xfrm>
          <a:off x="2147887" y="2170088"/>
          <a:ext cx="6725212" cy="438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8FD776-1463-442E-811C-FB4E9D43F8FD}"/>
              </a:ext>
            </a:extLst>
          </p:cNvPr>
          <p:cNvSpPr/>
          <p:nvPr/>
        </p:nvSpPr>
        <p:spPr>
          <a:xfrm>
            <a:off x="2681287" y="3323431"/>
            <a:ext cx="6725212" cy="1600200"/>
          </a:xfrm>
          <a:prstGeom prst="roundRect">
            <a:avLst/>
          </a:prstGeom>
          <a:solidFill>
            <a:srgbClr val="007681">
              <a:alpha val="10000"/>
            </a:srgbClr>
          </a:solidFill>
          <a:ln w="12700" cap="flat" cmpd="sng" algn="ctr">
            <a:solidFill>
              <a:srgbClr val="007681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23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Podaci su u %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DAA79C-5C11-4775-94F9-7EDC22C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12962340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en-US" dirty="0" err="1"/>
              <a:t>Ocjena</a:t>
            </a:r>
            <a:r>
              <a:rPr lang="en-US" dirty="0"/>
              <a:t> rad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Specijalnog</a:t>
            </a:r>
            <a:r>
              <a:rPr lang="en-US" dirty="0"/>
              <a:t> </a:t>
            </a:r>
            <a:r>
              <a:rPr lang="en-US" dirty="0" err="1"/>
              <a:t>državnog</a:t>
            </a:r>
            <a:r>
              <a:rPr lang="en-US" dirty="0"/>
              <a:t> </a:t>
            </a:r>
            <a:r>
              <a:rPr lang="en-US" dirty="0" err="1"/>
              <a:t>tužioca</a:t>
            </a:r>
            <a:r>
              <a:rPr lang="en-US" dirty="0"/>
              <a:t> </a:t>
            </a:r>
            <a:r>
              <a:rPr lang="en-US" dirty="0" err="1"/>
              <a:t>Milivoja</a:t>
            </a:r>
            <a:r>
              <a:rPr lang="en-US" dirty="0"/>
              <a:t> </a:t>
            </a:r>
            <a:r>
              <a:rPr lang="en-US" dirty="0" err="1"/>
              <a:t>Katnića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808810-4EF4-43A8-9F31-6C5B2E5CE6C5}"/>
              </a:ext>
            </a:extLst>
          </p:cNvPr>
          <p:cNvSpPr txBox="1"/>
          <p:nvPr/>
        </p:nvSpPr>
        <p:spPr>
          <a:xfrm>
            <a:off x="265135" y="1034069"/>
            <a:ext cx="12767786" cy="842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marL="0" marR="0" lvl="0" indent="0" algn="just" defTabSz="1545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i="1" dirty="0"/>
              <a:t>Mišljenje</a:t>
            </a:r>
            <a:r>
              <a:rPr lang="en-US" sz="1800" b="1" i="1" dirty="0"/>
              <a:t> </a:t>
            </a:r>
            <a:r>
              <a:rPr lang="en-US" sz="1800" b="1" i="1" dirty="0" err="1"/>
              <a:t>građana</a:t>
            </a:r>
            <a:r>
              <a:rPr lang="en-US" sz="1800" b="1" i="1" dirty="0"/>
              <a:t> o rad</a:t>
            </a:r>
            <a:r>
              <a:rPr lang="sr-Latn-RS" sz="1800" b="1" i="1" dirty="0"/>
              <a:t>u</a:t>
            </a:r>
            <a:r>
              <a:rPr lang="en-US" sz="1800" b="1" i="1" dirty="0"/>
              <a:t> </a:t>
            </a:r>
            <a:r>
              <a:rPr lang="en-US" sz="1800" b="1" i="1" dirty="0" err="1"/>
              <a:t>Specijalnog</a:t>
            </a:r>
            <a:r>
              <a:rPr lang="en-US" sz="1800" b="1" i="1" dirty="0"/>
              <a:t> </a:t>
            </a:r>
            <a:r>
              <a:rPr lang="en-US" sz="1800" b="1" i="1" dirty="0" err="1"/>
              <a:t>državnog</a:t>
            </a:r>
            <a:r>
              <a:rPr lang="en-US" sz="1800" b="1" i="1" dirty="0"/>
              <a:t> </a:t>
            </a:r>
            <a:r>
              <a:rPr lang="en-US" sz="1800" b="1" i="1" dirty="0" err="1"/>
              <a:t>tužioca</a:t>
            </a:r>
            <a:r>
              <a:rPr lang="en-US" sz="1800" b="1" i="1" dirty="0"/>
              <a:t> </a:t>
            </a:r>
            <a:r>
              <a:rPr lang="en-US" sz="1800" b="1" i="1" dirty="0" err="1"/>
              <a:t>Milivoja</a:t>
            </a:r>
            <a:r>
              <a:rPr lang="en-US" sz="1800" b="1" i="1" dirty="0"/>
              <a:t> </a:t>
            </a:r>
            <a:r>
              <a:rPr lang="en-US" sz="1800" b="1" i="1" dirty="0" err="1"/>
              <a:t>Katnića</a:t>
            </a:r>
            <a:r>
              <a:rPr lang="en-US" sz="1800" b="1" i="1" dirty="0"/>
              <a:t> u </a:t>
            </a:r>
            <a:r>
              <a:rPr lang="en-US" sz="1800" b="1" i="1" dirty="0" err="1"/>
              <a:t>borbi</a:t>
            </a:r>
            <a:r>
              <a:rPr lang="en-US" sz="1800" b="1" i="1" dirty="0"/>
              <a:t> </a:t>
            </a:r>
            <a:r>
              <a:rPr lang="en-US" sz="1800" b="1" i="1" dirty="0" err="1"/>
              <a:t>protiv</a:t>
            </a:r>
            <a:r>
              <a:rPr lang="en-US" sz="1800" b="1" i="1" dirty="0"/>
              <a:t> </a:t>
            </a:r>
            <a:r>
              <a:rPr lang="en-US" sz="1800" b="1" i="1" dirty="0" err="1"/>
              <a:t>organizovanog</a:t>
            </a:r>
            <a:r>
              <a:rPr lang="en-US" sz="1800" b="1" i="1" dirty="0"/>
              <a:t> </a:t>
            </a:r>
            <a:r>
              <a:rPr lang="en-US" sz="1800" b="1" i="1" dirty="0" err="1"/>
              <a:t>kriminala</a:t>
            </a:r>
            <a:r>
              <a:rPr lang="en-US" sz="1800" b="1" i="1" dirty="0"/>
              <a:t> </a:t>
            </a:r>
            <a:r>
              <a:rPr lang="en-US" sz="1800" b="1" i="1" dirty="0" err="1"/>
              <a:t>i</a:t>
            </a:r>
            <a:r>
              <a:rPr lang="en-US" sz="1800" b="1" i="1" dirty="0"/>
              <a:t> </a:t>
            </a:r>
            <a:r>
              <a:rPr lang="en-US" sz="1800" b="1" i="1" dirty="0" err="1"/>
              <a:t>korupcije</a:t>
            </a:r>
            <a:r>
              <a:rPr lang="en-US" sz="1800" b="1" i="1" dirty="0"/>
              <a:t> </a:t>
            </a:r>
            <a:r>
              <a:rPr lang="en-US" sz="1800" b="1" i="1" dirty="0" err="1"/>
              <a:t>na</a:t>
            </a:r>
            <a:r>
              <a:rPr lang="en-US" sz="1800" b="1" i="1" dirty="0"/>
              <a:t> </a:t>
            </a:r>
            <a:r>
              <a:rPr lang="en-US" sz="1800" b="1" i="1" dirty="0" err="1"/>
              <a:t>visokom</a:t>
            </a:r>
            <a:r>
              <a:rPr lang="en-US" sz="1800" b="1" i="1" dirty="0"/>
              <a:t> </a:t>
            </a:r>
            <a:r>
              <a:rPr lang="en-US" sz="1800" b="1" i="1" dirty="0" err="1"/>
              <a:t>nivou</a:t>
            </a:r>
            <a:r>
              <a:rPr lang="en-US" sz="1800" b="1" i="1" dirty="0"/>
              <a:t> je </a:t>
            </a:r>
            <a:r>
              <a:rPr lang="sr-Latn-RS" sz="1800" b="1" i="1" dirty="0"/>
              <a:t>uglavnom </a:t>
            </a:r>
            <a:r>
              <a:rPr lang="en-US" sz="1800" b="1" i="1" dirty="0" err="1"/>
              <a:t>negativn</a:t>
            </a:r>
            <a:r>
              <a:rPr lang="sr-Latn-RS" sz="1800" b="1" i="1" dirty="0"/>
              <a:t>o – više od polovine građana njegov rad ocjenjuje kao loš, dok više od dv</a:t>
            </a:r>
            <a:r>
              <a:rPr lang="en-US" sz="1800" b="1" i="1" dirty="0" err="1"/>
              <a:t>ij</a:t>
            </a:r>
            <a:r>
              <a:rPr lang="sr-Latn-RS" sz="1800" b="1" i="1" dirty="0"/>
              <a:t>e petine kao veoma loš.</a:t>
            </a:r>
            <a:endParaRPr lang="en-US" sz="1800" b="1" i="1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xmlns="" id="{DD27269C-B729-4D9A-AC35-9DA748F0086C}"/>
              </a:ext>
            </a:extLst>
          </p:cNvPr>
          <p:cNvSpPr txBox="1">
            <a:spLocks/>
          </p:cNvSpPr>
          <p:nvPr/>
        </p:nvSpPr>
        <p:spPr bwMode="gray">
          <a:xfrm>
            <a:off x="242886" y="6447631"/>
            <a:ext cx="12806985" cy="7069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Kako biste ocijenili rad Specijalnog državnog tužioca Milivoja Katnića u borbi protiv organizovanog kriminala 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korupcije na visokom nivou ocjenama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kao u školi od 1 do ,5 gdje je 1 Veoma loše, a 5 Odlično?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304AB7D7-3B79-4686-8908-10FAB64F3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85056344"/>
              </p:ext>
            </p:extLst>
          </p:nvPr>
        </p:nvGraphicFramePr>
        <p:xfrm>
          <a:off x="3062287" y="2077853"/>
          <a:ext cx="5867400" cy="438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8FD776-1463-442E-811C-FB4E9D43F8FD}"/>
              </a:ext>
            </a:extLst>
          </p:cNvPr>
          <p:cNvSpPr/>
          <p:nvPr/>
        </p:nvSpPr>
        <p:spPr>
          <a:xfrm>
            <a:off x="3595687" y="3247231"/>
            <a:ext cx="6172200" cy="1600200"/>
          </a:xfrm>
          <a:prstGeom prst="roundRect">
            <a:avLst/>
          </a:prstGeom>
          <a:solidFill>
            <a:srgbClr val="007681">
              <a:alpha val="10000"/>
            </a:srgbClr>
          </a:solidFill>
          <a:ln w="12700" cap="flat" cmpd="sng" algn="ctr">
            <a:solidFill>
              <a:srgbClr val="007681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78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984">
              <a:defRPr/>
            </a:pPr>
            <a:r>
              <a:rPr lang="sr-Latn-RS" sz="1100" i="1" dirty="0"/>
              <a:t>Podaci su u %</a:t>
            </a:r>
            <a:endParaRPr lang="en-GB" sz="1100" i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DAA79C-5C11-4775-94F9-7EDC22C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6098282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en-US" dirty="0" err="1"/>
              <a:t>Nezavisnost</a:t>
            </a:r>
            <a:r>
              <a:rPr lang="en-US" dirty="0"/>
              <a:t> </a:t>
            </a:r>
            <a:r>
              <a:rPr lang="sr-Latn-RS" dirty="0"/>
              <a:t>tužilaca u radu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808810-4EF4-43A8-9F31-6C5B2E5CE6C5}"/>
              </a:ext>
            </a:extLst>
          </p:cNvPr>
          <p:cNvSpPr txBox="1"/>
          <p:nvPr/>
        </p:nvSpPr>
        <p:spPr>
          <a:xfrm>
            <a:off x="243320" y="1008401"/>
            <a:ext cx="12420167" cy="5903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defTabSz="1545939"/>
            <a:r>
              <a:rPr lang="en-US" sz="1800" b="1" i="1" dirty="0" err="1"/>
              <a:t>Većina</a:t>
            </a:r>
            <a:r>
              <a:rPr lang="en-US" sz="1800" b="1" i="1" dirty="0"/>
              <a:t> </a:t>
            </a:r>
            <a:r>
              <a:rPr lang="en-US" sz="1800" b="1" i="1" dirty="0" err="1"/>
              <a:t>građana</a:t>
            </a:r>
            <a:r>
              <a:rPr lang="en-US" sz="1800" b="1" i="1" dirty="0"/>
              <a:t> u </a:t>
            </a:r>
            <a:r>
              <a:rPr lang="en-US" sz="1800" b="1" i="1" dirty="0" err="1"/>
              <a:t>Crnoj</a:t>
            </a:r>
            <a:r>
              <a:rPr lang="en-US" sz="1800" b="1" i="1" dirty="0"/>
              <a:t> Gori </a:t>
            </a:r>
            <a:r>
              <a:rPr lang="en-US" sz="1800" b="1" i="1" dirty="0" err="1"/>
              <a:t>smatra</a:t>
            </a:r>
            <a:r>
              <a:rPr lang="en-US" sz="1800" b="1" i="1" dirty="0"/>
              <a:t> da </a:t>
            </a:r>
            <a:r>
              <a:rPr lang="en-US" sz="1800" b="1" i="1" dirty="0" err="1"/>
              <a:t>tužioci</a:t>
            </a:r>
            <a:r>
              <a:rPr lang="en-US" sz="1800" b="1" i="1" dirty="0"/>
              <a:t> </a:t>
            </a:r>
            <a:r>
              <a:rPr lang="en-US" sz="1800" b="1" i="1" dirty="0" err="1"/>
              <a:t>nijesu</a:t>
            </a:r>
            <a:r>
              <a:rPr lang="en-US" sz="1800" b="1" i="1" dirty="0"/>
              <a:t> </a:t>
            </a:r>
            <a:r>
              <a:rPr lang="en-US" sz="1800" b="1" i="1" dirty="0" err="1"/>
              <a:t>nezavisni</a:t>
            </a:r>
            <a:r>
              <a:rPr lang="en-US" sz="1800" b="1" i="1" dirty="0"/>
              <a:t> u </a:t>
            </a:r>
            <a:r>
              <a:rPr lang="en-US" sz="1800" b="1" i="1" dirty="0" err="1"/>
              <a:t>svom</a:t>
            </a:r>
            <a:r>
              <a:rPr lang="en-US" sz="1800" b="1" i="1" dirty="0"/>
              <a:t> </a:t>
            </a:r>
            <a:r>
              <a:rPr lang="en-US" sz="1800" b="1" i="1" dirty="0" err="1"/>
              <a:t>radu</a:t>
            </a:r>
            <a:r>
              <a:rPr lang="en-US" sz="1800" b="1" i="1" dirty="0"/>
              <a:t>.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xmlns="" id="{DD27269C-B729-4D9A-AC35-9DA748F0086C}"/>
              </a:ext>
            </a:extLst>
          </p:cNvPr>
          <p:cNvSpPr txBox="1">
            <a:spLocks/>
          </p:cNvSpPr>
          <p:nvPr/>
        </p:nvSpPr>
        <p:spPr bwMode="gray">
          <a:xfrm>
            <a:off x="265134" y="6752431"/>
            <a:ext cx="6785489" cy="577376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it-IT" sz="1100" b="0" dirty="0">
                <a:solidFill>
                  <a:schemeClr val="tx1"/>
                </a:solidFill>
              </a:rPr>
              <a:t>Da li smatrate da su tužioci nezavisni u svom radu?</a:t>
            </a: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xmlns="" id="{C71ABA5C-04D5-4606-BCD9-8B9F1FF81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5222577"/>
              </p:ext>
            </p:extLst>
          </p:nvPr>
        </p:nvGraphicFramePr>
        <p:xfrm>
          <a:off x="3138487" y="1745220"/>
          <a:ext cx="6145833" cy="500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5828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93" y="360323"/>
            <a:ext cx="2102594" cy="677108"/>
          </a:xfrm>
          <a:noFill/>
        </p:spPr>
        <p:txBody>
          <a:bodyPr/>
          <a:lstStyle/>
          <a:p>
            <a:r>
              <a:rPr lang="sr-Latn-RS" sz="4400" dirty="0">
                <a:solidFill>
                  <a:schemeClr val="tx1"/>
                </a:solidFill>
              </a:rPr>
              <a:t>Sadržaj</a:t>
            </a:r>
            <a:endParaRPr lang="en-GB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813FD6E-F67B-4CB4-B8DB-1F965408C906}"/>
              </a:ext>
            </a:extLst>
          </p:cNvPr>
          <p:cNvGrpSpPr/>
          <p:nvPr/>
        </p:nvGrpSpPr>
        <p:grpSpPr>
          <a:xfrm>
            <a:off x="395287" y="1621937"/>
            <a:ext cx="5943596" cy="983018"/>
            <a:chOff x="272481" y="1190845"/>
            <a:chExt cx="3801885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E1EDE11-96DB-4683-9EA7-32ADD2A3EA9F}"/>
                </a:ext>
              </a:extLst>
            </p:cNvPr>
            <p:cNvSpPr/>
            <p:nvPr/>
          </p:nvSpPr>
          <p:spPr>
            <a:xfrm>
              <a:off x="272481" y="1190845"/>
              <a:ext cx="720000" cy="720000"/>
            </a:xfrm>
            <a:prstGeom prst="ellipse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97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0</a:t>
              </a:r>
              <a:r>
                <a:rPr kumimoji="0" lang="sr-Latn-R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</a:t>
              </a:r>
              <a:endPara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D585FE8-C23C-4786-81FC-A9AD2C87ECB3}"/>
                </a:ext>
              </a:extLst>
            </p:cNvPr>
            <p:cNvGrpSpPr/>
            <p:nvPr/>
          </p:nvGrpSpPr>
          <p:grpSpPr>
            <a:xfrm>
              <a:off x="1161413" y="1304068"/>
              <a:ext cx="2912953" cy="493554"/>
              <a:chOff x="1161413" y="1276518"/>
              <a:chExt cx="2912953" cy="4935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E917DE7-D479-46B1-BF0F-5171FB9EF89D}"/>
                  </a:ext>
                </a:extLst>
              </p:cNvPr>
              <p:cNvSpPr txBox="1"/>
              <p:nvPr/>
            </p:nvSpPr>
            <p:spPr>
              <a:xfrm>
                <a:off x="1161414" y="1385908"/>
                <a:ext cx="2912952" cy="280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104979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3"/>
                    </a:solidFill>
                    <a:effectLst/>
                    <a:uLnTx/>
                    <a:uFillTx/>
                    <a:latin typeface="Segoe UI"/>
                    <a:ea typeface="+mn-ea"/>
                    <a:cs typeface="Calibri" panose="020F0502020204030204" pitchFamily="34" charset="0"/>
                  </a:rPr>
                  <a:t>Metodologija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CC2153A8-D174-4CDA-B045-571CFFF4EF72}"/>
                  </a:ext>
                </a:extLst>
              </p:cNvPr>
              <p:cNvCxnSpPr/>
              <p:nvPr/>
            </p:nvCxnSpPr>
            <p:spPr>
              <a:xfrm>
                <a:off x="1161413" y="1276518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DDD62EF-ACAA-4589-BCF3-73ADCC0DBA51}"/>
                  </a:ext>
                </a:extLst>
              </p:cNvPr>
              <p:cNvCxnSpPr/>
              <p:nvPr/>
            </p:nvCxnSpPr>
            <p:spPr>
              <a:xfrm>
                <a:off x="1161413" y="1770072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18BF90-E732-4396-9F8B-C63FE80197CB}"/>
              </a:ext>
            </a:extLst>
          </p:cNvPr>
          <p:cNvGrpSpPr/>
          <p:nvPr/>
        </p:nvGrpSpPr>
        <p:grpSpPr>
          <a:xfrm>
            <a:off x="395287" y="3178614"/>
            <a:ext cx="5943596" cy="983017"/>
            <a:chOff x="272481" y="1190845"/>
            <a:chExt cx="3801885" cy="72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22CE68B-AA41-48B8-BDF4-F7DC6DE3BB8E}"/>
                </a:ext>
              </a:extLst>
            </p:cNvPr>
            <p:cNvSpPr/>
            <p:nvPr/>
          </p:nvSpPr>
          <p:spPr>
            <a:xfrm>
              <a:off x="272481" y="1190845"/>
              <a:ext cx="720000" cy="720000"/>
            </a:xfrm>
            <a:prstGeom prst="ellipse">
              <a:avLst/>
            </a:prstGeom>
            <a:solidFill>
              <a:srgbClr val="057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97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04</a:t>
              </a:r>
              <a:endPara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1775126-D259-4640-B9FE-09735B297FA4}"/>
                </a:ext>
              </a:extLst>
            </p:cNvPr>
            <p:cNvGrpSpPr/>
            <p:nvPr/>
          </p:nvGrpSpPr>
          <p:grpSpPr>
            <a:xfrm>
              <a:off x="1161413" y="1296916"/>
              <a:ext cx="2912953" cy="446494"/>
              <a:chOff x="1161413" y="1269366"/>
              <a:chExt cx="2912953" cy="44649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118AE9D-41D9-4E4D-9116-461A585AD498}"/>
                  </a:ext>
                </a:extLst>
              </p:cNvPr>
              <p:cNvSpPr txBox="1"/>
              <p:nvPr/>
            </p:nvSpPr>
            <p:spPr>
              <a:xfrm>
                <a:off x="1161414" y="1424738"/>
                <a:ext cx="2912952" cy="202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104979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3"/>
                    </a:solidFill>
                    <a:effectLst/>
                    <a:uLnTx/>
                    <a:uFillTx/>
                    <a:latin typeface="Segoe UI"/>
                    <a:ea typeface="+mn-ea"/>
                    <a:cs typeface="Calibri" panose="020F0502020204030204" pitchFamily="34" charset="0"/>
                  </a:rPr>
                  <a:t>Struktura uzorka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CA4CA030-CCCC-43BE-A07B-D0B8080BC212}"/>
                  </a:ext>
                </a:extLst>
              </p:cNvPr>
              <p:cNvCxnSpPr/>
              <p:nvPr/>
            </p:nvCxnSpPr>
            <p:spPr>
              <a:xfrm>
                <a:off x="1161413" y="1269366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7B9E3CF-9FFB-48E3-9695-D58EE135F85C}"/>
                  </a:ext>
                </a:extLst>
              </p:cNvPr>
              <p:cNvCxnSpPr/>
              <p:nvPr/>
            </p:nvCxnSpPr>
            <p:spPr>
              <a:xfrm>
                <a:off x="1161413" y="1715860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EE8ECFA-377D-4063-ABB9-A39D0B3596CB}"/>
              </a:ext>
            </a:extLst>
          </p:cNvPr>
          <p:cNvGrpSpPr/>
          <p:nvPr/>
        </p:nvGrpSpPr>
        <p:grpSpPr>
          <a:xfrm>
            <a:off x="6678372" y="1654613"/>
            <a:ext cx="6061315" cy="983018"/>
            <a:chOff x="-4274990" y="4632630"/>
            <a:chExt cx="3867573" cy="72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E7FF5609-EECB-40E0-8135-5C20EBAB2E7E}"/>
                </a:ext>
              </a:extLst>
            </p:cNvPr>
            <p:cNvSpPr/>
            <p:nvPr/>
          </p:nvSpPr>
          <p:spPr>
            <a:xfrm>
              <a:off x="-4274990" y="4632630"/>
              <a:ext cx="720000" cy="720000"/>
            </a:xfrm>
            <a:prstGeom prst="ellipse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97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06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220D5241-DD39-4C9C-8437-DA4687A20EB5}"/>
                </a:ext>
              </a:extLst>
            </p:cNvPr>
            <p:cNvGrpSpPr/>
            <p:nvPr/>
          </p:nvGrpSpPr>
          <p:grpSpPr>
            <a:xfrm>
              <a:off x="-3386058" y="4745853"/>
              <a:ext cx="2978641" cy="493554"/>
              <a:chOff x="-3386058" y="4718303"/>
              <a:chExt cx="2978641" cy="49355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67BAC48C-4229-442F-A72C-43B049003DDE}"/>
                  </a:ext>
                </a:extLst>
              </p:cNvPr>
              <p:cNvSpPr txBox="1"/>
              <p:nvPr/>
            </p:nvSpPr>
            <p:spPr>
              <a:xfrm>
                <a:off x="-3386057" y="4866522"/>
                <a:ext cx="2978640" cy="202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104979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3"/>
                    </a:solidFill>
                    <a:effectLst/>
                    <a:uLnTx/>
                    <a:uFillTx/>
                    <a:latin typeface="Segoe UI"/>
                    <a:ea typeface="+mn-ea"/>
                    <a:cs typeface="Calibri" panose="020F0502020204030204" pitchFamily="34" charset="0"/>
                  </a:rPr>
                  <a:t>Ocjena opšteg stanja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A9E6B33D-7C46-4DA0-A6CB-8181109D49F7}"/>
                  </a:ext>
                </a:extLst>
              </p:cNvPr>
              <p:cNvCxnSpPr/>
              <p:nvPr/>
            </p:nvCxnSpPr>
            <p:spPr>
              <a:xfrm>
                <a:off x="-3386058" y="4718303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F5A0CFEA-A542-4130-B215-B8002142CF28}"/>
                  </a:ext>
                </a:extLst>
              </p:cNvPr>
              <p:cNvCxnSpPr/>
              <p:nvPr/>
            </p:nvCxnSpPr>
            <p:spPr>
              <a:xfrm>
                <a:off x="-3386058" y="5211857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EE8ECFA-377D-4063-ABB9-A39D0B3596CB}"/>
              </a:ext>
            </a:extLst>
          </p:cNvPr>
          <p:cNvGrpSpPr/>
          <p:nvPr/>
        </p:nvGrpSpPr>
        <p:grpSpPr>
          <a:xfrm>
            <a:off x="319087" y="4702613"/>
            <a:ext cx="5943599" cy="983018"/>
            <a:chOff x="-4274990" y="4632631"/>
            <a:chExt cx="3801885" cy="72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7FF5609-EECB-40E0-8135-5C20EBAB2E7E}"/>
                </a:ext>
              </a:extLst>
            </p:cNvPr>
            <p:cNvSpPr/>
            <p:nvPr/>
          </p:nvSpPr>
          <p:spPr>
            <a:xfrm>
              <a:off x="-4274990" y="4632631"/>
              <a:ext cx="720000" cy="72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97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05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220D5241-DD39-4C9C-8437-DA4687A20EB5}"/>
                </a:ext>
              </a:extLst>
            </p:cNvPr>
            <p:cNvGrpSpPr/>
            <p:nvPr/>
          </p:nvGrpSpPr>
          <p:grpSpPr>
            <a:xfrm>
              <a:off x="-3386058" y="4745853"/>
              <a:ext cx="2912953" cy="493554"/>
              <a:chOff x="-3386058" y="4718303"/>
              <a:chExt cx="2912953" cy="49355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67BAC48C-4229-442F-A72C-43B049003DDE}"/>
                  </a:ext>
                </a:extLst>
              </p:cNvPr>
              <p:cNvSpPr txBox="1"/>
              <p:nvPr/>
            </p:nvSpPr>
            <p:spPr>
              <a:xfrm>
                <a:off x="-3386057" y="4866522"/>
                <a:ext cx="2912952" cy="202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104979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3"/>
                    </a:solidFill>
                    <a:effectLst/>
                    <a:uLnTx/>
                    <a:uFillTx/>
                    <a:latin typeface="Segoe UI"/>
                    <a:ea typeface="+mn-ea"/>
                    <a:cs typeface="Calibri" panose="020F0502020204030204" pitchFamily="34" charset="0"/>
                  </a:rPr>
                  <a:t>Rezultati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A9E6B33D-7C46-4DA0-A6CB-8181109D49F7}"/>
                  </a:ext>
                </a:extLst>
              </p:cNvPr>
              <p:cNvCxnSpPr/>
              <p:nvPr/>
            </p:nvCxnSpPr>
            <p:spPr>
              <a:xfrm>
                <a:off x="-3386058" y="4718303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F5A0CFEA-A542-4130-B215-B8002142CF28}"/>
                  </a:ext>
                </a:extLst>
              </p:cNvPr>
              <p:cNvCxnSpPr/>
              <p:nvPr/>
            </p:nvCxnSpPr>
            <p:spPr>
              <a:xfrm>
                <a:off x="-3386058" y="5211857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A4F9BC6-61F9-4095-BC3F-75FEFB5E4CC2}"/>
              </a:ext>
            </a:extLst>
          </p:cNvPr>
          <p:cNvGrpSpPr/>
          <p:nvPr/>
        </p:nvGrpSpPr>
        <p:grpSpPr>
          <a:xfrm>
            <a:off x="6643691" y="3178614"/>
            <a:ext cx="5943596" cy="983017"/>
            <a:chOff x="272481" y="1190845"/>
            <a:chExt cx="3801885" cy="720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86B4E655-46F4-4CA8-9EE4-625E9D913ED7}"/>
                </a:ext>
              </a:extLst>
            </p:cNvPr>
            <p:cNvSpPr/>
            <p:nvPr/>
          </p:nvSpPr>
          <p:spPr>
            <a:xfrm>
              <a:off x="272481" y="1190845"/>
              <a:ext cx="720000" cy="720000"/>
            </a:xfrm>
            <a:prstGeom prst="ellipse">
              <a:avLst/>
            </a:prstGeom>
            <a:solidFill>
              <a:srgbClr val="057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97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100" b="1" dirty="0">
                  <a:solidFill>
                    <a:prstClr val="white"/>
                  </a:solidFill>
                  <a:latin typeface="Segoe UI"/>
                </a:rPr>
                <a:t>12</a:t>
              </a:r>
              <a:endPara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67E1C3CE-B372-4D6D-8254-5114EC15D0E8}"/>
                </a:ext>
              </a:extLst>
            </p:cNvPr>
            <p:cNvGrpSpPr/>
            <p:nvPr/>
          </p:nvGrpSpPr>
          <p:grpSpPr>
            <a:xfrm>
              <a:off x="1161413" y="1296916"/>
              <a:ext cx="2912953" cy="459700"/>
              <a:chOff x="1161413" y="1269366"/>
              <a:chExt cx="2912953" cy="45970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E894494D-0A9F-4696-960A-E4FD2F8069C1}"/>
                  </a:ext>
                </a:extLst>
              </p:cNvPr>
              <p:cNvSpPr txBox="1"/>
              <p:nvPr/>
            </p:nvSpPr>
            <p:spPr>
              <a:xfrm>
                <a:off x="1161414" y="1323295"/>
                <a:ext cx="2912952" cy="4057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104979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3"/>
                    </a:solidFill>
                    <a:effectLst/>
                    <a:uLnTx/>
                    <a:uFillTx/>
                    <a:latin typeface="Segoe UI"/>
                    <a:ea typeface="+mn-ea"/>
                    <a:cs typeface="Calibri" panose="020F0502020204030204" pitchFamily="34" charset="0"/>
                  </a:rPr>
                  <a:t>Povjerenje građana u pravosudne organe i pravosudni sistem uopšte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60854A99-6319-47DC-A180-CFD1AC211062}"/>
                  </a:ext>
                </a:extLst>
              </p:cNvPr>
              <p:cNvCxnSpPr/>
              <p:nvPr/>
            </p:nvCxnSpPr>
            <p:spPr>
              <a:xfrm>
                <a:off x="1161413" y="1269366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586F6123-9AA8-42BD-BBEA-9D412941AAA9}"/>
                  </a:ext>
                </a:extLst>
              </p:cNvPr>
              <p:cNvCxnSpPr/>
              <p:nvPr/>
            </p:nvCxnSpPr>
            <p:spPr>
              <a:xfrm>
                <a:off x="1161413" y="1715860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AF6049A8-0891-4637-B79A-8FA042AC6E49}"/>
              </a:ext>
            </a:extLst>
          </p:cNvPr>
          <p:cNvGrpSpPr/>
          <p:nvPr/>
        </p:nvGrpSpPr>
        <p:grpSpPr>
          <a:xfrm>
            <a:off x="6643688" y="4702613"/>
            <a:ext cx="5943599" cy="983018"/>
            <a:chOff x="-4274990" y="4632631"/>
            <a:chExt cx="3801885" cy="720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F074EE53-D6BF-4AAE-864F-5BCD0060EE1A}"/>
                </a:ext>
              </a:extLst>
            </p:cNvPr>
            <p:cNvSpPr/>
            <p:nvPr/>
          </p:nvSpPr>
          <p:spPr>
            <a:xfrm>
              <a:off x="-4274990" y="4632631"/>
              <a:ext cx="720000" cy="72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97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16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E088688A-F74D-4D52-9E39-485607C305F0}"/>
                </a:ext>
              </a:extLst>
            </p:cNvPr>
            <p:cNvGrpSpPr/>
            <p:nvPr/>
          </p:nvGrpSpPr>
          <p:grpSpPr>
            <a:xfrm>
              <a:off x="-3386058" y="4745853"/>
              <a:ext cx="2912953" cy="493554"/>
              <a:chOff x="-3386058" y="4718303"/>
              <a:chExt cx="2912953" cy="493554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613257DA-30A0-4CB6-81CA-C817DCAB6E1B}"/>
                  </a:ext>
                </a:extLst>
              </p:cNvPr>
              <p:cNvSpPr txBox="1"/>
              <p:nvPr/>
            </p:nvSpPr>
            <p:spPr>
              <a:xfrm>
                <a:off x="-3386057" y="4765080"/>
                <a:ext cx="2912952" cy="405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104979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3"/>
                    </a:solidFill>
                    <a:effectLst/>
                    <a:uLnTx/>
                    <a:uFillTx/>
                    <a:latin typeface="Segoe UI"/>
                    <a:ea typeface="+mn-ea"/>
                    <a:cs typeface="Calibri" panose="020F0502020204030204" pitchFamily="34" charset="0"/>
                  </a:rPr>
                  <a:t>Informisanost, ocjena nezavisnosti i efikasnosti tužilaštva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endParaRP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740B486E-E35A-4677-9DB2-92C3F99968A7}"/>
                  </a:ext>
                </a:extLst>
              </p:cNvPr>
              <p:cNvCxnSpPr/>
              <p:nvPr/>
            </p:nvCxnSpPr>
            <p:spPr>
              <a:xfrm>
                <a:off x="-3386058" y="4718303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87B4BD8D-320C-4DC9-AA73-F71FA1A211BA}"/>
                  </a:ext>
                </a:extLst>
              </p:cNvPr>
              <p:cNvCxnSpPr/>
              <p:nvPr/>
            </p:nvCxnSpPr>
            <p:spPr>
              <a:xfrm>
                <a:off x="-3386058" y="5211857"/>
                <a:ext cx="2912952" cy="0"/>
              </a:xfrm>
              <a:prstGeom prst="line">
                <a:avLst/>
              </a:prstGeom>
              <a:ln>
                <a:solidFill>
                  <a:srgbClr val="0076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86466866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Podaci su u %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DAA79C-5C11-4775-94F9-7EDC22C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11668396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slučaj</a:t>
            </a:r>
            <a:r>
              <a:rPr lang="sr-Latn-RS" dirty="0"/>
              <a:t>eva</a:t>
            </a:r>
            <a:r>
              <a:rPr lang="en-US" dirty="0"/>
              <a:t> </a:t>
            </a:r>
            <a:r>
              <a:rPr lang="en-US" dirty="0" err="1"/>
              <a:t>organizovanog</a:t>
            </a:r>
            <a:r>
              <a:rPr lang="en-US" dirty="0"/>
              <a:t> </a:t>
            </a:r>
            <a:r>
              <a:rPr lang="en-US" dirty="0" err="1"/>
              <a:t>kriminala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korupcije</a:t>
            </a:r>
            <a:endParaRPr lang="pl-P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808810-4EF4-43A8-9F31-6C5B2E5CE6C5}"/>
              </a:ext>
            </a:extLst>
          </p:cNvPr>
          <p:cNvSpPr txBox="1"/>
          <p:nvPr/>
        </p:nvSpPr>
        <p:spPr>
          <a:xfrm>
            <a:off x="265135" y="1034069"/>
            <a:ext cx="12767786" cy="842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lvl="0" defTabSz="1545939">
              <a:defRPr/>
            </a:pPr>
            <a:r>
              <a:rPr lang="en-US" sz="1800" b="1" i="1" dirty="0" err="1"/>
              <a:t>Među</a:t>
            </a:r>
            <a:r>
              <a:rPr lang="en-US" sz="1800" b="1" i="1" dirty="0"/>
              <a:t> </a:t>
            </a:r>
            <a:r>
              <a:rPr lang="en-US" sz="1800" b="1" i="1" dirty="0" err="1"/>
              <a:t>institucijama</a:t>
            </a:r>
            <a:r>
              <a:rPr lang="en-US" sz="1800" b="1" i="1" dirty="0"/>
              <a:t> u </a:t>
            </a:r>
            <a:r>
              <a:rPr lang="en-US" sz="1800" b="1" i="1" dirty="0" err="1"/>
              <a:t>kojima</a:t>
            </a:r>
            <a:r>
              <a:rPr lang="en-US" sz="1800" b="1" i="1" dirty="0"/>
              <a:t> </a:t>
            </a:r>
            <a:r>
              <a:rPr lang="sr-Latn-RS" sz="1800" b="1" i="1" dirty="0"/>
              <a:t>se mogu prijaviti </a:t>
            </a:r>
            <a:r>
              <a:rPr lang="en-US" sz="1800" b="1" i="1" dirty="0" err="1"/>
              <a:t>slučaj</a:t>
            </a:r>
            <a:r>
              <a:rPr lang="sr-Latn-RS" sz="1800" b="1" i="1" dirty="0"/>
              <a:t>evi</a:t>
            </a:r>
            <a:r>
              <a:rPr lang="en-US" sz="1800" b="1" i="1" dirty="0"/>
              <a:t> </a:t>
            </a:r>
            <a:r>
              <a:rPr lang="en-US" sz="1800" b="1" i="1" dirty="0" err="1"/>
              <a:t>organizovanog</a:t>
            </a:r>
            <a:r>
              <a:rPr lang="en-US" sz="1800" b="1" i="1" dirty="0"/>
              <a:t> </a:t>
            </a:r>
            <a:r>
              <a:rPr lang="en-US" sz="1800" b="1" i="1" dirty="0" err="1"/>
              <a:t>kriminala</a:t>
            </a:r>
            <a:r>
              <a:rPr lang="en-US" sz="1800" b="1" i="1" dirty="0"/>
              <a:t> </a:t>
            </a:r>
            <a:r>
              <a:rPr lang="en-US" sz="1800" b="1" i="1" dirty="0" err="1"/>
              <a:t>i</a:t>
            </a:r>
            <a:r>
              <a:rPr lang="en-US" sz="1800" b="1" i="1" dirty="0"/>
              <a:t> </a:t>
            </a:r>
            <a:r>
              <a:rPr lang="en-US" sz="1800" b="1" i="1" dirty="0" err="1"/>
              <a:t>korupcije</a:t>
            </a:r>
            <a:r>
              <a:rPr lang="en-US" sz="1800" b="1" i="1" dirty="0"/>
              <a:t>, </a:t>
            </a:r>
            <a:r>
              <a:rPr lang="sr-Latn-RS" sz="1800" b="1" i="1" dirty="0"/>
              <a:t>tri od deset građana navodi da bi to prijavili</a:t>
            </a:r>
            <a:r>
              <a:rPr lang="en-US" sz="1800" b="1" i="1" dirty="0"/>
              <a:t> </a:t>
            </a:r>
            <a:r>
              <a:rPr lang="en-US" sz="1800" b="1" i="1" dirty="0" err="1"/>
              <a:t>upravi</a:t>
            </a:r>
            <a:r>
              <a:rPr lang="en-US" sz="1800" b="1" i="1" dirty="0"/>
              <a:t> </a:t>
            </a:r>
            <a:r>
              <a:rPr lang="en-US" sz="1800" b="1" i="1" dirty="0" err="1"/>
              <a:t>policije</a:t>
            </a:r>
            <a:r>
              <a:rPr lang="en-US" sz="1800" b="1" i="1" dirty="0"/>
              <a:t>, </a:t>
            </a:r>
            <a:r>
              <a:rPr lang="sr-Latn-RS" sz="1800" b="1" i="1" dirty="0"/>
              <a:t>dok bi se manje od petine obratilo A</a:t>
            </a:r>
            <a:r>
              <a:rPr lang="en-US" sz="1800" b="1" i="1" dirty="0" err="1"/>
              <a:t>genciji</a:t>
            </a:r>
            <a:r>
              <a:rPr lang="en-US" sz="1800" b="1" i="1" dirty="0"/>
              <a:t> za </a:t>
            </a:r>
            <a:r>
              <a:rPr lang="en-US" sz="1800" b="1" i="1" dirty="0" err="1"/>
              <a:t>sprje</a:t>
            </a:r>
            <a:r>
              <a:rPr lang="sr-Latn-RS" sz="1800" b="1" i="1" dirty="0"/>
              <a:t>č</a:t>
            </a:r>
            <a:r>
              <a:rPr lang="en-US" sz="1800" b="1" i="1" dirty="0" err="1"/>
              <a:t>avanje</a:t>
            </a:r>
            <a:r>
              <a:rPr lang="en-US" sz="1800" b="1" i="1" dirty="0"/>
              <a:t> </a:t>
            </a:r>
            <a:r>
              <a:rPr lang="en-US" sz="1800" b="1" i="1" dirty="0" err="1"/>
              <a:t>korupcije</a:t>
            </a:r>
            <a:r>
              <a:rPr lang="sr-Latn-RS" sz="1800" b="1" i="1" dirty="0"/>
              <a:t>.</a:t>
            </a:r>
            <a:r>
              <a:rPr lang="en-US" sz="1800" b="1" i="1" dirty="0"/>
              <a:t> </a:t>
            </a:r>
            <a:r>
              <a:rPr lang="en-US" sz="1800" dirty="0" err="1"/>
              <a:t>Samo</a:t>
            </a:r>
            <a:r>
              <a:rPr lang="en-US" sz="1800" dirty="0"/>
              <a:t> 6% </a:t>
            </a:r>
            <a:r>
              <a:rPr lang="en-US" sz="1800" dirty="0" err="1"/>
              <a:t>građana</a:t>
            </a:r>
            <a:r>
              <a:rPr lang="en-US" sz="1800" dirty="0"/>
              <a:t> </a:t>
            </a:r>
            <a:r>
              <a:rPr lang="en-US" sz="1800" dirty="0" err="1"/>
              <a:t>navodi</a:t>
            </a:r>
            <a:r>
              <a:rPr lang="en-US" sz="1800" dirty="0"/>
              <a:t> da bi </a:t>
            </a:r>
            <a:r>
              <a:rPr lang="en-US" sz="1800" dirty="0" err="1"/>
              <a:t>ovakav</a:t>
            </a:r>
            <a:r>
              <a:rPr lang="en-US" sz="1800" dirty="0"/>
              <a:t> </a:t>
            </a:r>
            <a:r>
              <a:rPr lang="en-US" sz="1800" dirty="0" err="1"/>
              <a:t>slučaj</a:t>
            </a:r>
            <a:r>
              <a:rPr lang="en-US" sz="1800" dirty="0"/>
              <a:t> </a:t>
            </a:r>
            <a:r>
              <a:rPr lang="en-US" sz="1800" dirty="0" err="1"/>
              <a:t>prijavili</a:t>
            </a:r>
            <a:r>
              <a:rPr lang="en-US" sz="1800" dirty="0"/>
              <a:t> </a:t>
            </a:r>
            <a:r>
              <a:rPr lang="en-US" sz="1800" dirty="0" err="1"/>
              <a:t>Specijalnom</a:t>
            </a:r>
            <a:r>
              <a:rPr lang="en-US" sz="1800" dirty="0"/>
              <a:t> </a:t>
            </a:r>
            <a:r>
              <a:rPr lang="en-US" sz="1800" dirty="0" err="1"/>
              <a:t>državnom</a:t>
            </a:r>
            <a:r>
              <a:rPr lang="en-US" sz="1800" dirty="0"/>
              <a:t> </a:t>
            </a:r>
            <a:r>
              <a:rPr lang="en-US" sz="1800" dirty="0" err="1"/>
              <a:t>tužilaštvu</a:t>
            </a:r>
            <a:r>
              <a:rPr lang="en-US" sz="1800" dirty="0"/>
              <a:t>.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xmlns="" id="{DD27269C-B729-4D9A-AC35-9DA748F0086C}"/>
              </a:ext>
            </a:extLst>
          </p:cNvPr>
          <p:cNvSpPr txBox="1">
            <a:spLocks/>
          </p:cNvSpPr>
          <p:nvPr/>
        </p:nvSpPr>
        <p:spPr bwMode="gray">
          <a:xfrm>
            <a:off x="242887" y="6981031"/>
            <a:ext cx="6019800" cy="348775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Kojoj konkretno instituciji biste prijavili slučaj organizovanog kriminala i korupcije?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304AB7D7-3B79-4686-8908-10FAB64F3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02059699"/>
              </p:ext>
            </p:extLst>
          </p:nvPr>
        </p:nvGraphicFramePr>
        <p:xfrm>
          <a:off x="1687423" y="2076887"/>
          <a:ext cx="8618270" cy="470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4485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ltGray">
          <a:xfrm>
            <a:off x="852489" y="808831"/>
            <a:ext cx="6086813" cy="5787677"/>
          </a:xfrm>
          <a:prstGeom prst="rect">
            <a:avLst/>
          </a:prstGeom>
          <a:solidFill>
            <a:srgbClr val="05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56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 bwMode="ltGray">
          <a:xfrm>
            <a:off x="1081088" y="1345597"/>
            <a:ext cx="5631190" cy="4738826"/>
          </a:xfrm>
          <a:prstGeom prst="rect">
            <a:avLst/>
          </a:prstGeom>
          <a:ln>
            <a:noFill/>
          </a:ln>
        </p:spPr>
        <p:txBody>
          <a:bodyPr wrap="square" lIns="72736" tIns="36368" rIns="72736" bIns="36368">
            <a:spAutoFit/>
          </a:bodyPr>
          <a:lstStyle/>
          <a:p>
            <a:pPr algn="just" hangingPunct="0">
              <a:lnSpc>
                <a:spcPts val="1871"/>
              </a:lnSpc>
            </a:pPr>
            <a:r>
              <a:rPr lang="sr-Latn-RS" sz="1800" b="1" dirty="0">
                <a:solidFill>
                  <a:prstClr val="white"/>
                </a:solidFill>
              </a:rPr>
              <a:t>O</a:t>
            </a:r>
            <a:r>
              <a:rPr lang="en-GB" sz="1800" b="1" dirty="0">
                <a:solidFill>
                  <a:prstClr val="white"/>
                </a:solidFill>
              </a:rPr>
              <a:t> IPSOS</a:t>
            </a:r>
            <a:r>
              <a:rPr lang="sr-Latn-RS" sz="1800" b="1" dirty="0">
                <a:solidFill>
                  <a:prstClr val="white"/>
                </a:solidFill>
              </a:rPr>
              <a:t>U</a:t>
            </a:r>
            <a:endParaRPr lang="en-GB" sz="1800" b="1" dirty="0">
              <a:solidFill>
                <a:prstClr val="white"/>
              </a:solidFill>
            </a:endParaRPr>
          </a:p>
          <a:p>
            <a:pPr algn="just" hangingPunct="0">
              <a:lnSpc>
                <a:spcPts val="1871"/>
              </a:lnSpc>
            </a:pPr>
            <a:endParaRPr lang="en-US" sz="1800" dirty="0">
              <a:solidFill>
                <a:prstClr val="white"/>
              </a:solidFill>
            </a:endParaRPr>
          </a:p>
          <a:p>
            <a:pPr algn="just"/>
            <a:r>
              <a:rPr lang="sr-Latn-RS" sz="1600" dirty="0">
                <a:solidFill>
                  <a:prstClr val="white"/>
                </a:solidFill>
              </a:rPr>
              <a:t>Ipsos je treći po rangu u globalnoj istraživačkoj industriji. Prisutan je u 87 zemalja sa više od 16 000 zaposlenih, što nam omogućava da izvodimo projekte istraživanja u više od 100 zemalja. Ipsos je osnovan u Francuskoj 1975. godine, a vode ga profesionalci specijalizovani za istraživanja. Oni su sagradili čvrstu grupaciju koja obuhvata različite oblasti: istraživanje medija i advertajzinga; istraživanje u marketingu; upravljanje odnosom sa </a:t>
            </a:r>
            <a:r>
              <a:rPr lang="en-US" sz="1600" dirty="0">
                <a:solidFill>
                  <a:prstClr val="white"/>
                </a:solidFill>
              </a:rPr>
              <a:t>klijen</a:t>
            </a:r>
            <a:r>
              <a:rPr lang="sr-Latn-RS" sz="1600" dirty="0">
                <a:solidFill>
                  <a:prstClr val="white"/>
                </a:solidFill>
              </a:rPr>
              <a:t>tima i zaposlenima; istraživanja javnog mnjenja; prikupljanje i isporuka podataka putem mobilnog telefona, online i offline.</a:t>
            </a:r>
          </a:p>
          <a:p>
            <a:pPr algn="just"/>
            <a:endParaRPr lang="sr-Latn-RS" sz="1600" dirty="0">
              <a:solidFill>
                <a:prstClr val="white"/>
              </a:solidFill>
            </a:endParaRPr>
          </a:p>
          <a:p>
            <a:pPr algn="just"/>
            <a:r>
              <a:rPr lang="sr-Latn-RS" sz="1600" dirty="0">
                <a:solidFill>
                  <a:prstClr val="white"/>
                </a:solidFill>
              </a:rPr>
              <a:t>Ipsos se nalazi na listi Eurolist - NYSE-Euronext. Kompanija je d</a:t>
            </a:r>
            <a:r>
              <a:rPr lang="en-US" sz="1600" dirty="0" err="1">
                <a:solidFill>
                  <a:prstClr val="white"/>
                </a:solidFill>
              </a:rPr>
              <a:t>i</a:t>
            </a:r>
            <a:r>
              <a:rPr lang="sr-Latn-RS" sz="1600" dirty="0">
                <a:solidFill>
                  <a:prstClr val="white"/>
                </a:solidFill>
              </a:rPr>
              <a:t>o SBF 120 i Mid-60 indeksa i kvalifikovana je za Deferred Settlement Service (SRD).</a:t>
            </a:r>
          </a:p>
          <a:p>
            <a:pPr>
              <a:lnSpc>
                <a:spcPts val="1871"/>
              </a:lnSpc>
            </a:pPr>
            <a:r>
              <a:rPr lang="en-US" sz="1600" dirty="0">
                <a:solidFill>
                  <a:prstClr val="white"/>
                </a:solidFill>
              </a:rPr>
              <a:t> </a:t>
            </a:r>
          </a:p>
          <a:p>
            <a:pPr>
              <a:lnSpc>
                <a:spcPts val="1871"/>
              </a:lnSpc>
            </a:pPr>
            <a:r>
              <a:rPr lang="en-US" sz="1600" dirty="0">
                <a:solidFill>
                  <a:prstClr val="white"/>
                </a:solidFill>
              </a:rPr>
              <a:t>ISIN code FR0000073298, Reuters ISOS.PA, Bloomberg IPS:FP</a:t>
            </a:r>
          </a:p>
          <a:p>
            <a:pPr>
              <a:lnSpc>
                <a:spcPts val="1871"/>
              </a:lnSpc>
            </a:pPr>
            <a:r>
              <a:rPr lang="en-US" sz="1600" dirty="0">
                <a:solidFill>
                  <a:prstClr val="white"/>
                </a:solidFill>
              </a:rPr>
              <a:t>www.ipsos.com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262474" y="1376031"/>
            <a:ext cx="5248613" cy="5241528"/>
          </a:xfrm>
          <a:prstGeom prst="rect">
            <a:avLst/>
          </a:prstGeom>
          <a:ln>
            <a:noFill/>
          </a:ln>
        </p:spPr>
        <p:txBody>
          <a:bodyPr wrap="square" lIns="72736" tIns="36368" rIns="72736" bIns="36368">
            <a:spAutoFit/>
          </a:bodyPr>
          <a:lstStyle/>
          <a:p>
            <a:pPr algn="just" hangingPunct="0">
              <a:lnSpc>
                <a:spcPts val="1871"/>
              </a:lnSpc>
            </a:pPr>
            <a:r>
              <a:rPr lang="sr-Latn-RS" sz="1800" b="1" dirty="0">
                <a:solidFill>
                  <a:srgbClr val="222223"/>
                </a:solidFill>
              </a:rPr>
              <a:t>M</a:t>
            </a:r>
            <a:r>
              <a:rPr lang="en-US" sz="1800" b="1" dirty="0">
                <a:solidFill>
                  <a:srgbClr val="222223"/>
                </a:solidFill>
              </a:rPr>
              <a:t>IJ</a:t>
            </a:r>
            <a:r>
              <a:rPr lang="sr-Latn-RS" sz="1800" b="1" dirty="0">
                <a:solidFill>
                  <a:srgbClr val="222223"/>
                </a:solidFill>
              </a:rPr>
              <a:t>ENJAMO IGRU</a:t>
            </a:r>
            <a:endParaRPr lang="en-US" sz="1800" b="1" dirty="0">
              <a:solidFill>
                <a:srgbClr val="222223"/>
              </a:solidFill>
            </a:endParaRPr>
          </a:p>
          <a:p>
            <a:pPr algn="just"/>
            <a:r>
              <a:rPr lang="en-US" sz="1600" b="1" dirty="0">
                <a:solidFill>
                  <a:srgbClr val="222223"/>
                </a:solidFill>
              </a:rPr>
              <a:t/>
            </a:r>
            <a:br>
              <a:rPr lang="en-US" sz="1600" b="1" dirty="0">
                <a:solidFill>
                  <a:srgbClr val="222223"/>
                </a:solidFill>
              </a:rPr>
            </a:br>
            <a:r>
              <a:rPr lang="sr-Latn-RS" sz="1600" dirty="0">
                <a:solidFill>
                  <a:srgbClr val="222223"/>
                </a:solidFill>
              </a:rPr>
              <a:t>Mi u Ipsosu smo istinski zainteresovani za ljude, tržišta, brendove i društvo. Pružamo informacije i analize koje čine naš složeni sv</a:t>
            </a:r>
            <a:r>
              <a:rPr lang="en-US" sz="1600" dirty="0" err="1">
                <a:solidFill>
                  <a:srgbClr val="222223"/>
                </a:solidFill>
              </a:rPr>
              <a:t>ij</a:t>
            </a:r>
            <a:r>
              <a:rPr lang="sr-Latn-RS" sz="1600" dirty="0">
                <a:solidFill>
                  <a:srgbClr val="222223"/>
                </a:solidFill>
              </a:rPr>
              <a:t>et lakšim i bržim za snalaženje i inspirišu naše klijente da donose bolje odluke.</a:t>
            </a:r>
          </a:p>
          <a:p>
            <a:pPr algn="just"/>
            <a:endParaRPr lang="sr-Latn-RS" sz="1600" dirty="0">
              <a:solidFill>
                <a:srgbClr val="222223"/>
              </a:solidFill>
            </a:endParaRPr>
          </a:p>
          <a:p>
            <a:pPr algn="just"/>
            <a:r>
              <a:rPr lang="sr-Latn-RS" sz="1600" dirty="0">
                <a:solidFill>
                  <a:srgbClr val="222223"/>
                </a:solidFill>
              </a:rPr>
              <a:t>V</a:t>
            </a:r>
            <a:r>
              <a:rPr lang="en-US" sz="1600" dirty="0">
                <a:solidFill>
                  <a:srgbClr val="222223"/>
                </a:solidFill>
              </a:rPr>
              <a:t>j</a:t>
            </a:r>
            <a:r>
              <a:rPr lang="sr-Latn-RS" sz="1600" dirty="0">
                <a:solidFill>
                  <a:srgbClr val="222223"/>
                </a:solidFill>
              </a:rPr>
              <a:t>erujemo da je naš rad važan. Sve što mi radimo je sigurno, jednostavno, brzo i suštinsko.</a:t>
            </a:r>
          </a:p>
          <a:p>
            <a:pPr algn="just"/>
            <a:endParaRPr lang="sr-Latn-RS" sz="1600" dirty="0">
              <a:solidFill>
                <a:srgbClr val="222223"/>
              </a:solidFill>
            </a:endParaRPr>
          </a:p>
          <a:p>
            <a:pPr algn="just"/>
            <a:r>
              <a:rPr lang="sr-Latn-RS" sz="1600" dirty="0">
                <a:solidFill>
                  <a:srgbClr val="222223"/>
                </a:solidFill>
              </a:rPr>
              <a:t>Mi nudimo našim klijentima jedinstveno dubinsko znanje i ekspertizu kroz specijalizaciju. Perspektivu stičemo kroz učenje iz različitih iskustava, koja nas inspirišu da hrabro preispitujemo stvari i da budemo kreativni.</a:t>
            </a:r>
          </a:p>
          <a:p>
            <a:pPr algn="just"/>
            <a:endParaRPr lang="sr-Latn-RS" sz="1600" dirty="0">
              <a:solidFill>
                <a:srgbClr val="222223"/>
              </a:solidFill>
            </a:endParaRPr>
          </a:p>
          <a:p>
            <a:pPr algn="just"/>
            <a:r>
              <a:rPr lang="sr-Latn-RS" sz="1600" dirty="0">
                <a:solidFill>
                  <a:srgbClr val="222223"/>
                </a:solidFill>
              </a:rPr>
              <a:t>N</a:t>
            </a:r>
            <a:r>
              <a:rPr lang="en-US" sz="1600" dirty="0">
                <a:solidFill>
                  <a:srgbClr val="222223"/>
                </a:solidFill>
              </a:rPr>
              <a:t>j</a:t>
            </a:r>
            <a:r>
              <a:rPr lang="sr-Latn-RS" sz="1600" dirty="0">
                <a:solidFill>
                  <a:srgbClr val="222223"/>
                </a:solidFill>
              </a:rPr>
              <a:t>egujući kulturu saradnje i radoznalosti, privlačimo najkvalitetnije ljude koji su sposobni i motivisani da oblikuju i m</a:t>
            </a:r>
            <a:r>
              <a:rPr lang="en-US" sz="1600" dirty="0" err="1">
                <a:solidFill>
                  <a:srgbClr val="222223"/>
                </a:solidFill>
              </a:rPr>
              <a:t>ij</a:t>
            </a:r>
            <a:r>
              <a:rPr lang="sr-Latn-RS" sz="1600" dirty="0">
                <a:solidFill>
                  <a:srgbClr val="222223"/>
                </a:solidFill>
              </a:rPr>
              <a:t>enjaju budućnost.</a:t>
            </a:r>
          </a:p>
          <a:p>
            <a:pPr algn="just"/>
            <a:endParaRPr lang="sr-Latn-RS" sz="1600" dirty="0">
              <a:solidFill>
                <a:srgbClr val="222223"/>
              </a:solidFill>
            </a:endParaRPr>
          </a:p>
          <a:p>
            <a:pPr algn="just"/>
            <a:r>
              <a:rPr lang="sr-Latn-RS" sz="1600" dirty="0">
                <a:solidFill>
                  <a:srgbClr val="222223"/>
                </a:solidFill>
              </a:rPr>
              <a:t>Naš slogan „M</a:t>
            </a:r>
            <a:r>
              <a:rPr lang="en-US" sz="1600">
                <a:solidFill>
                  <a:srgbClr val="222223"/>
                </a:solidFill>
              </a:rPr>
              <a:t>IJ</a:t>
            </a:r>
            <a:r>
              <a:rPr lang="sr-Latn-RS" sz="1600">
                <a:solidFill>
                  <a:srgbClr val="222223"/>
                </a:solidFill>
              </a:rPr>
              <a:t>ENJAMO </a:t>
            </a:r>
            <a:r>
              <a:rPr lang="sr-Latn-RS" sz="1600" dirty="0">
                <a:solidFill>
                  <a:srgbClr val="222223"/>
                </a:solidFill>
              </a:rPr>
              <a:t>IGRU” u najkraćem opisuje našu ambiciju.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ltGray">
          <a:xfrm>
            <a:off x="1081085" y="1734831"/>
            <a:ext cx="556260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7274715" y="1734831"/>
            <a:ext cx="52363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76112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8" r="16398"/>
          <a:stretch>
            <a:fillRect/>
          </a:stretch>
        </p:blipFill>
        <p:spPr>
          <a:xfrm>
            <a:off x="6810375" y="179389"/>
            <a:ext cx="6454775" cy="7209946"/>
          </a:xfrm>
        </p:spPr>
      </p:pic>
      <p:sp>
        <p:nvSpPr>
          <p:cNvPr id="7" name="Title 3"/>
          <p:cNvSpPr txBox="1">
            <a:spLocks/>
          </p:cNvSpPr>
          <p:nvPr/>
        </p:nvSpPr>
        <p:spPr bwMode="gray">
          <a:xfrm>
            <a:off x="444106" y="269779"/>
            <a:ext cx="3746184" cy="677108"/>
          </a:xfrm>
          <a:prstGeom prst="rect">
            <a:avLst/>
          </a:prstGeom>
          <a:solidFill>
            <a:srgbClr val="E9E9E9"/>
          </a:solidFill>
        </p:spPr>
        <p:txBody>
          <a:bodyPr wrap="none" lIns="82819" tIns="0" rIns="82819" bIns="0" rtlCol="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en-GB"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r-Latn-RS" dirty="0">
                <a:solidFill>
                  <a:schemeClr val="tx1"/>
                </a:solidFill>
              </a:rPr>
              <a:t>Metodologija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0" name="Group 25">
            <a:extLst>
              <a:ext uri="{FF2B5EF4-FFF2-40B4-BE49-F238E27FC236}">
                <a16:creationId xmlns:a16="http://schemas.microsoft.com/office/drawing/2014/main" xmlns="" id="{2702A9D2-6828-4D9B-9D28-B1AB40BF0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0620074"/>
              </p:ext>
            </p:extLst>
          </p:nvPr>
        </p:nvGraphicFramePr>
        <p:xfrm>
          <a:off x="-138113" y="1035877"/>
          <a:ext cx="6374223" cy="6173557"/>
        </p:xfrm>
        <a:graphic>
          <a:graphicData uri="http://schemas.openxmlformats.org/drawingml/2006/table">
            <a:tbl>
              <a:tblPr/>
              <a:tblGrid>
                <a:gridCol w="1663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1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1822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Realizacija: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Terensko istraživanje sprovedeno u periodu od  </a:t>
                      </a: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05</a:t>
                      </a:r>
                      <a:r>
                        <a:rPr kumimoji="0" lang="sr-Latn-R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.</a:t>
                      </a: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11.</a:t>
                      </a:r>
                      <a:r>
                        <a:rPr kumimoji="0" lang="sr-Latn-C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 - </a:t>
                      </a: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13</a:t>
                      </a:r>
                      <a:r>
                        <a:rPr kumimoji="0" lang="sr-Latn-C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.</a:t>
                      </a: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11</a:t>
                      </a:r>
                      <a:r>
                        <a:rPr kumimoji="0" lang="sr-Latn-C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.202</a:t>
                      </a: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1</a:t>
                      </a:r>
                      <a:r>
                        <a:rPr kumimoji="0" lang="sr-Latn-C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.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822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Uzorački okvir: 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Populacija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Crne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Gore </a:t>
                      </a: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18+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822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sr-Latn-C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Veličina uzorka: 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1023</a:t>
                      </a:r>
                      <a:r>
                        <a:rPr kumimoji="0" lang="sr-Latn-R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</a:t>
                      </a: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spitanik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</a:t>
                      </a:r>
                      <a:endParaRPr kumimoji="0" lang="sr-Latn-C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5870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Tip uzorka: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Tip uzorka je slučajni, dvoetapni, stratifikovani uzorak (za telefonske ankete) i slučajni, jednoetapni, kvotni uzorak (za online ankete)</a:t>
                      </a:r>
                      <a:endParaRPr kumimoji="0" lang="sr-Latn-C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4147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j</a:t>
                      </a: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esta istraživanja: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17</a:t>
                      </a: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gradova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u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Crnoj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Gori</a:t>
                      </a: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1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30</a:t>
                      </a: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teritorija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biračkih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mjesta</a:t>
                      </a: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gradske, prigradske i seoske životne sredine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1822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sr-Latn-C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Poststratifikacija: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 polu, godinama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tip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naselja</a:t>
                      </a:r>
                      <a:r>
                        <a:rPr kumimoji="0" lang="sr-Latn-C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i regionu</a:t>
                      </a:r>
                      <a:endParaRPr kumimoji="0" lang="sr-Latn-CS" alt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16472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tabLst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57200" algn="l"/>
                        </a:tabLst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sr-Latn-C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	Greška: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5000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±1.3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</a:t>
                      </a:r>
                      <a:r>
                        <a:rPr kumimoji="0" lang="pl-P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% za pojave sa incidencom od 5%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±2.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78</a:t>
                      </a:r>
                      <a:r>
                        <a:rPr kumimoji="0" lang="pl-P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% za pojave sa incidencom od 25%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9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±3.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21</a:t>
                      </a:r>
                      <a:r>
                        <a:rPr kumimoji="0" lang="pl-P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% za pojave sa incidencom od 50%  (marginalna greška)</a:t>
                      </a:r>
                    </a:p>
                  </a:txBody>
                  <a:tcPr marL="91441" marR="91441" marT="45746" marB="457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548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EAB08B60-5A0D-4673-A7FA-C6BE197CB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89968042"/>
              </p:ext>
            </p:extLst>
          </p:nvPr>
        </p:nvGraphicFramePr>
        <p:xfrm>
          <a:off x="7405687" y="4320402"/>
          <a:ext cx="3810123" cy="258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re 5">
            <a:extLst>
              <a:ext uri="{FF2B5EF4-FFF2-40B4-BE49-F238E27FC236}">
                <a16:creationId xmlns:a16="http://schemas.microsoft.com/office/drawing/2014/main" xmlns="" id="{6E22EC3E-C48B-4B55-9C43-7CA275F2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591" y="333290"/>
            <a:ext cx="3732591" cy="542777"/>
          </a:xfrm>
          <a:solidFill>
            <a:srgbClr val="009D9C"/>
          </a:solidFill>
        </p:spPr>
        <p:txBody>
          <a:bodyPr/>
          <a:lstStyle/>
          <a:p>
            <a:r>
              <a:rPr lang="sr-Latn-RS" sz="3527" dirty="0">
                <a:latin typeface="Segoe UI" panose="020B0502040204020203" pitchFamily="34" charset="0"/>
                <a:cs typeface="Segoe UI" panose="020B0502040204020203" pitchFamily="34" charset="0"/>
              </a:rPr>
              <a:t>Struktura uzorka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EAB08B60-5A0D-4673-A7FA-C6BE197CB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78824715"/>
              </p:ext>
            </p:extLst>
          </p:nvPr>
        </p:nvGraphicFramePr>
        <p:xfrm>
          <a:off x="7950239" y="1119864"/>
          <a:ext cx="5119853" cy="305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EAB08B60-5A0D-4673-A7FA-C6BE197CB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12399729"/>
              </p:ext>
            </p:extLst>
          </p:nvPr>
        </p:nvGraphicFramePr>
        <p:xfrm>
          <a:off x="3147896" y="1119864"/>
          <a:ext cx="4683277" cy="305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AB08B60-5A0D-4673-A7FA-C6BE197CB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99490208"/>
              </p:ext>
            </p:extLst>
          </p:nvPr>
        </p:nvGraphicFramePr>
        <p:xfrm>
          <a:off x="2223965" y="4320401"/>
          <a:ext cx="4090791" cy="258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80086441-CAAF-4BCD-92B1-9F98267A3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2423159"/>
              </p:ext>
            </p:extLst>
          </p:nvPr>
        </p:nvGraphicFramePr>
        <p:xfrm>
          <a:off x="446704" y="1119866"/>
          <a:ext cx="2559927" cy="305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5435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64D494-30A7-4D81-93E3-EBB9EE66C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1522" y="947691"/>
            <a:ext cx="1609764" cy="1609764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 bwMode="gray">
          <a:xfrm>
            <a:off x="1410127" y="3198386"/>
            <a:ext cx="4014360" cy="923330"/>
          </a:xfrm>
          <a:prstGeom prst="rect">
            <a:avLst/>
          </a:prstGeom>
          <a:solidFill>
            <a:srgbClr val="E9E9E9"/>
          </a:solidFill>
        </p:spPr>
        <p:txBody>
          <a:bodyPr wrap="none" lIns="79339" tIns="0" rIns="79339" bIns="0" rtlCol="0" anchor="ctr">
            <a:spAutoFit/>
          </a:bodyPr>
          <a:lstStyle>
            <a:lvl1pPr algn="l" defTabSz="953867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33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6000" dirty="0">
                <a:solidFill>
                  <a:schemeClr val="tx1"/>
                </a:solidFill>
              </a:rPr>
              <a:t>REZULTATI</a:t>
            </a:r>
          </a:p>
        </p:txBody>
      </p:sp>
      <p:pic>
        <p:nvPicPr>
          <p:cNvPr id="9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0" r="20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1564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64D494-30A7-4D81-93E3-EBB9EE66C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1522" y="947691"/>
            <a:ext cx="1609764" cy="1609764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 bwMode="gray">
          <a:xfrm>
            <a:off x="371733" y="3150673"/>
            <a:ext cx="6119554" cy="738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79339" tIns="0" rIns="79339" bIns="0" rtlCol="0" anchor="ctr">
            <a:spAutoFit/>
          </a:bodyPr>
          <a:lstStyle>
            <a:lvl1pPr algn="l" defTabSz="953867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33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it-IT" sz="4800" dirty="0">
                <a:solidFill>
                  <a:schemeClr val="tx1"/>
                </a:solidFill>
              </a:rPr>
              <a:t>Ocjena opšteg stanja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620FB34-A90F-47E0-A5DA-9C4B5193A2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xmlns="" id="{CC6B9522-B4FC-49DF-ABFA-D44FEBF63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23" r="24923"/>
          <a:stretch>
            <a:fillRect/>
          </a:stretch>
        </p:blipFill>
        <p:spPr bwMode="gray">
          <a:xfrm>
            <a:off x="6810375" y="162630"/>
            <a:ext cx="6454775" cy="7227215"/>
          </a:xfrm>
          <a:prstGeom prst="rect">
            <a:avLst/>
          </a:prstGeom>
          <a:pattFill prst="dkDnDiag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xmlns="" val="376598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3984">
              <a:defRPr/>
            </a:pPr>
            <a:r>
              <a:rPr lang="sr-Latn-RS" sz="1100" i="1" dirty="0"/>
              <a:t>Podaci su u %</a:t>
            </a:r>
            <a:endParaRPr lang="en-GB" sz="1100" i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DDAA79C-5C11-4775-94F9-7EDC22C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3130546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en-US" dirty="0" err="1"/>
              <a:t>Pravac</a:t>
            </a:r>
            <a:r>
              <a:rPr lang="en-US" dirty="0"/>
              <a:t> </a:t>
            </a:r>
            <a:r>
              <a:rPr lang="en-US" dirty="0" err="1"/>
              <a:t>zemlje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808810-4EF4-43A8-9F31-6C5B2E5CE6C5}"/>
              </a:ext>
            </a:extLst>
          </p:cNvPr>
          <p:cNvSpPr txBox="1"/>
          <p:nvPr/>
        </p:nvSpPr>
        <p:spPr>
          <a:xfrm>
            <a:off x="265135" y="1034069"/>
            <a:ext cx="12767786" cy="842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defTabSz="1545939"/>
            <a:r>
              <a:rPr lang="en-US" sz="1800" b="1" i="1" dirty="0" err="1"/>
              <a:t>Mišljenje</a:t>
            </a:r>
            <a:r>
              <a:rPr lang="en-US" sz="1800" b="1" i="1" dirty="0"/>
              <a:t> </a:t>
            </a:r>
            <a:r>
              <a:rPr lang="en-US" sz="1800" b="1" i="1" dirty="0" err="1"/>
              <a:t>građana</a:t>
            </a:r>
            <a:r>
              <a:rPr lang="en-US" sz="1800" b="1" i="1" dirty="0"/>
              <a:t> </a:t>
            </a:r>
            <a:r>
              <a:rPr lang="en-US" sz="1800" b="1" i="1" dirty="0" err="1"/>
              <a:t>Grne</a:t>
            </a:r>
            <a:r>
              <a:rPr lang="en-US" sz="1800" b="1" i="1" dirty="0"/>
              <a:t> Gore o tome </a:t>
            </a:r>
            <a:r>
              <a:rPr lang="en-US" sz="1800" b="1" i="1" dirty="0" err="1"/>
              <a:t>gdje</a:t>
            </a:r>
            <a:r>
              <a:rPr lang="en-US" sz="1800" b="1" i="1" dirty="0"/>
              <a:t> je </a:t>
            </a:r>
            <a:r>
              <a:rPr lang="en-US" sz="1800" b="1" i="1" dirty="0" err="1"/>
              <a:t>zemlja</a:t>
            </a:r>
            <a:r>
              <a:rPr lang="en-US" sz="1800" b="1" i="1" dirty="0"/>
              <a:t> </a:t>
            </a:r>
            <a:r>
              <a:rPr lang="en-US" sz="1800" b="1" i="1" dirty="0" err="1"/>
              <a:t>krenula</a:t>
            </a:r>
            <a:r>
              <a:rPr lang="en-US" sz="1800" b="1" i="1" dirty="0"/>
              <a:t> je </a:t>
            </a:r>
            <a:r>
              <a:rPr lang="en-US" sz="1800" b="1" i="1" dirty="0" err="1"/>
              <a:t>polarizovano</a:t>
            </a:r>
            <a:r>
              <a:rPr lang="en-US" sz="1800" b="1" i="1" dirty="0"/>
              <a:t>, </a:t>
            </a:r>
            <a:r>
              <a:rPr lang="en-US" sz="1800" b="1" i="1" dirty="0" err="1"/>
              <a:t>dok</a:t>
            </a:r>
            <a:r>
              <a:rPr lang="en-US" sz="1800" b="1" i="1" dirty="0"/>
              <a:t> </a:t>
            </a:r>
            <a:r>
              <a:rPr lang="en-US" sz="1800" b="1" i="1" dirty="0" err="1"/>
              <a:t>petina</a:t>
            </a:r>
            <a:r>
              <a:rPr lang="en-US" sz="1800" b="1" i="1" dirty="0"/>
              <a:t> </a:t>
            </a:r>
            <a:r>
              <a:rPr lang="en-US" sz="1800" b="1" i="1" dirty="0" err="1"/>
              <a:t>građana</a:t>
            </a:r>
            <a:r>
              <a:rPr lang="en-US" sz="1800" b="1" i="1" dirty="0"/>
              <a:t> ne </a:t>
            </a:r>
            <a:r>
              <a:rPr lang="en-US" sz="1800" b="1" i="1" dirty="0" err="1"/>
              <a:t>zna</a:t>
            </a:r>
            <a:r>
              <a:rPr lang="en-US" sz="1800" b="1" i="1" dirty="0"/>
              <a:t> da li ide u </a:t>
            </a:r>
            <a:r>
              <a:rPr lang="en-US" sz="1800" b="1" i="1" dirty="0" err="1"/>
              <a:t>pravom</a:t>
            </a:r>
            <a:r>
              <a:rPr lang="en-US" sz="1800" b="1" i="1" dirty="0"/>
              <a:t> </a:t>
            </a:r>
            <a:r>
              <a:rPr lang="en-US" sz="1800" b="1" i="1" dirty="0" err="1"/>
              <a:t>ili</a:t>
            </a:r>
            <a:r>
              <a:rPr lang="en-US" sz="1800" b="1" i="1" dirty="0"/>
              <a:t> </a:t>
            </a:r>
            <a:r>
              <a:rPr lang="en-US" sz="1800" b="1" i="1" dirty="0" err="1"/>
              <a:t>pogrešnom</a:t>
            </a:r>
            <a:r>
              <a:rPr lang="en-US" sz="1800" b="1" i="1" dirty="0"/>
              <a:t> </a:t>
            </a:r>
            <a:r>
              <a:rPr lang="en-US" sz="1800" b="1" i="1" dirty="0" err="1"/>
              <a:t>pravcu</a:t>
            </a:r>
            <a:r>
              <a:rPr lang="en-US" sz="1800" b="1" i="1" dirty="0"/>
              <a:t>.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xmlns="" id="{DD27269C-B729-4D9A-AC35-9DA748F0086C}"/>
              </a:ext>
            </a:extLst>
          </p:cNvPr>
          <p:cNvSpPr txBox="1">
            <a:spLocks/>
          </p:cNvSpPr>
          <p:nvPr/>
        </p:nvSpPr>
        <p:spPr bwMode="gray">
          <a:xfrm>
            <a:off x="242887" y="6981031"/>
            <a:ext cx="5791200" cy="348775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sr-Latn-RS" sz="1100" b="0" dirty="0">
                <a:solidFill>
                  <a:schemeClr val="tx1"/>
                </a:solidFill>
              </a:rPr>
              <a:t>Generalno, da li biste rekli da je Crna Gora krenula...</a:t>
            </a:r>
            <a:endParaRPr lang="en-US" sz="1100" b="0" dirty="0">
              <a:solidFill>
                <a:schemeClr val="tx1"/>
              </a:solidFill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xmlns="" id="{C71ABA5C-04D5-4606-BCD9-8B9F1FF81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0843900"/>
              </p:ext>
            </p:extLst>
          </p:nvPr>
        </p:nvGraphicFramePr>
        <p:xfrm>
          <a:off x="3598158" y="2006436"/>
          <a:ext cx="6145833" cy="500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938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BF9E87F-20BE-4BBC-AD0B-E8AE78AF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7" y="313739"/>
            <a:ext cx="8550043" cy="590333"/>
          </a:xfrm>
          <a:solidFill>
            <a:srgbClr val="007C82"/>
          </a:solidFill>
        </p:spPr>
        <p:txBody>
          <a:bodyPr wrap="none" lIns="82777" tIns="17992" rIns="82777" bIns="17992" rtlCol="0" anchor="ctr">
            <a:spAutoFit/>
          </a:bodyPr>
          <a:lstStyle/>
          <a:p>
            <a:r>
              <a:rPr lang="sr-Latn-RS" dirty="0"/>
              <a:t>Stepen povjerenja u različite institucije</a:t>
            </a:r>
            <a:endParaRPr lang="pl-P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BFED88-F4CC-4D0D-8716-B54C240CA293}"/>
              </a:ext>
            </a:extLst>
          </p:cNvPr>
          <p:cNvSpPr txBox="1"/>
          <p:nvPr/>
        </p:nvSpPr>
        <p:spPr>
          <a:xfrm>
            <a:off x="265135" y="1034069"/>
            <a:ext cx="12767786" cy="842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32281" tIns="0" rIns="132281" bIns="0" rtlCol="0" anchor="ctr">
            <a:normAutofit/>
          </a:bodyPr>
          <a:lstStyle>
            <a:defPPr>
              <a:defRPr lang="en-US"/>
            </a:defPPr>
            <a:lvl1pPr algn="just" defTabSz="1051802">
              <a:defRPr sz="1400"/>
            </a:lvl1pPr>
            <a:lvl2pPr marL="525902" defTabSz="1051802">
              <a:defRPr sz="2100"/>
            </a:lvl2pPr>
            <a:lvl3pPr marL="1051802" defTabSz="1051802">
              <a:defRPr sz="2100"/>
            </a:lvl3pPr>
            <a:lvl4pPr marL="1577704" defTabSz="1051802">
              <a:defRPr sz="2100"/>
            </a:lvl4pPr>
            <a:lvl5pPr marL="2103606" defTabSz="1051802">
              <a:defRPr sz="2100"/>
            </a:lvl5pPr>
            <a:lvl6pPr marL="2629507" defTabSz="1051802">
              <a:defRPr sz="2100"/>
            </a:lvl6pPr>
            <a:lvl7pPr marL="3155408" defTabSz="1051802">
              <a:defRPr sz="2100"/>
            </a:lvl7pPr>
            <a:lvl8pPr marL="3681310" defTabSz="1051802">
              <a:defRPr sz="2100"/>
            </a:lvl8pPr>
            <a:lvl9pPr marL="4207211" defTabSz="1051802">
              <a:defRPr sz="2100"/>
            </a:lvl9pPr>
          </a:lstStyle>
          <a:p>
            <a:pPr lvl="0" defTabSz="1545939">
              <a:defRPr/>
            </a:pPr>
            <a:r>
              <a:rPr lang="en-US" sz="1800" b="1" i="1" dirty="0" err="1"/>
              <a:t>Prema</a:t>
            </a:r>
            <a:r>
              <a:rPr lang="en-US" sz="1800" b="1" i="1" dirty="0"/>
              <a:t> </a:t>
            </a:r>
            <a:r>
              <a:rPr lang="en-US" sz="1800" b="1" i="1" dirty="0" err="1"/>
              <a:t>stepenu</a:t>
            </a:r>
            <a:r>
              <a:rPr lang="en-US" sz="1800" b="1" i="1" dirty="0"/>
              <a:t> </a:t>
            </a:r>
            <a:r>
              <a:rPr lang="en-US" sz="1800" b="1" i="1" dirty="0" err="1"/>
              <a:t>pov</a:t>
            </a:r>
            <a:r>
              <a:rPr lang="sr-Latn-RS" sz="1800" b="1" i="1" dirty="0"/>
              <a:t>j</a:t>
            </a:r>
            <a:r>
              <a:rPr lang="en-US" sz="1800" b="1" i="1" dirty="0" err="1"/>
              <a:t>erenja</a:t>
            </a:r>
            <a:r>
              <a:rPr lang="en-US" sz="1800" b="1" i="1" dirty="0"/>
              <a:t> </a:t>
            </a:r>
            <a:r>
              <a:rPr lang="en-US" sz="1800" b="1" i="1" dirty="0" err="1"/>
              <a:t>koje</a:t>
            </a:r>
            <a:r>
              <a:rPr lang="en-US" sz="1800" b="1" i="1" dirty="0"/>
              <a:t> u</a:t>
            </a:r>
            <a:r>
              <a:rPr lang="sr-Latn-RS" sz="1800" b="1" i="1" dirty="0"/>
              <a:t>ž</a:t>
            </a:r>
            <a:r>
              <a:rPr lang="en-US" sz="1800" b="1" i="1" dirty="0" err="1"/>
              <a:t>ivaju</a:t>
            </a:r>
            <a:r>
              <a:rPr lang="en-US" sz="1800" b="1" i="1" dirty="0"/>
              <a:t> </a:t>
            </a:r>
            <a:r>
              <a:rPr lang="en-US" sz="1800" b="1" i="1" dirty="0" err="1"/>
              <a:t>među</a:t>
            </a:r>
            <a:r>
              <a:rPr lang="en-US" sz="1800" b="1" i="1" dirty="0"/>
              <a:t> </a:t>
            </a:r>
            <a:r>
              <a:rPr lang="en-US" sz="1800" b="1" i="1" dirty="0" err="1"/>
              <a:t>građanima</a:t>
            </a:r>
            <a:r>
              <a:rPr lang="sr-Latn-RS" sz="1800" b="1" i="1" dirty="0"/>
              <a:t> Crne Gore</a:t>
            </a:r>
            <a:r>
              <a:rPr lang="en-US" sz="1800" b="1" i="1" dirty="0"/>
              <a:t>, </a:t>
            </a:r>
            <a:r>
              <a:rPr lang="en-US" sz="1800" b="1" i="1" dirty="0" err="1"/>
              <a:t>među</a:t>
            </a:r>
            <a:r>
              <a:rPr lang="en-US" sz="1800" b="1" i="1" dirty="0"/>
              <a:t> </a:t>
            </a:r>
            <a:r>
              <a:rPr lang="en-US" sz="1800" b="1" i="1" dirty="0" err="1"/>
              <a:t>pojedina</a:t>
            </a:r>
            <a:r>
              <a:rPr lang="sr-Latn-RS" sz="1800" b="1" i="1" dirty="0"/>
              <a:t>č</a:t>
            </a:r>
            <a:r>
              <a:rPr lang="en-US" sz="1800" b="1" i="1" dirty="0" err="1"/>
              <a:t>nim</a:t>
            </a:r>
            <a:r>
              <a:rPr lang="en-US" sz="1800" b="1" i="1" dirty="0"/>
              <a:t> </a:t>
            </a:r>
            <a:r>
              <a:rPr lang="en-US" sz="1800" b="1" i="1" dirty="0" err="1"/>
              <a:t>institucijama</a:t>
            </a:r>
            <a:r>
              <a:rPr lang="en-US" sz="1800" b="1" i="1" dirty="0"/>
              <a:t> </a:t>
            </a:r>
            <a:r>
              <a:rPr lang="en-US" sz="1800" b="1" i="1" dirty="0" err="1"/>
              <a:t>i</a:t>
            </a:r>
            <a:r>
              <a:rPr lang="en-US" sz="1800" b="1" i="1" dirty="0"/>
              <a:t> </a:t>
            </a:r>
            <a:r>
              <a:rPr lang="en-US" sz="1800" b="1" i="1" dirty="0" err="1"/>
              <a:t>organizacijama</a:t>
            </a:r>
            <a:r>
              <a:rPr lang="sr-Latn-RS" sz="1800" b="1" i="1" dirty="0"/>
              <a:t> </a:t>
            </a:r>
            <a:r>
              <a:rPr lang="en-US" sz="1800" b="1" i="1" dirty="0" err="1"/>
              <a:t>na</a:t>
            </a:r>
            <a:r>
              <a:rPr lang="en-US" sz="1800" b="1" i="1" dirty="0"/>
              <a:t> </a:t>
            </a:r>
            <a:r>
              <a:rPr lang="en-US" sz="1800" b="1" i="1" dirty="0" err="1"/>
              <a:t>prvom</a:t>
            </a:r>
            <a:r>
              <a:rPr lang="en-US" sz="1800" b="1" i="1" dirty="0"/>
              <a:t> </a:t>
            </a:r>
            <a:r>
              <a:rPr lang="en-US" sz="1800" b="1" i="1" dirty="0" err="1"/>
              <a:t>mjestu</a:t>
            </a:r>
            <a:r>
              <a:rPr lang="en-US" sz="1800" b="1" i="1" dirty="0"/>
              <a:t> se </a:t>
            </a:r>
            <a:r>
              <a:rPr lang="en-US" sz="1800" b="1" i="1" dirty="0" err="1"/>
              <a:t>nalaz</a:t>
            </a:r>
            <a:r>
              <a:rPr lang="sr-Latn-RS" sz="1800" b="1" i="1" dirty="0"/>
              <a:t>e</a:t>
            </a:r>
            <a:r>
              <a:rPr lang="en-US" sz="1800" b="1" i="1" dirty="0"/>
              <a:t> </a:t>
            </a:r>
            <a:r>
              <a:rPr lang="en-US" sz="1800" b="1" i="1" dirty="0" err="1"/>
              <a:t>Crkva</a:t>
            </a:r>
            <a:r>
              <a:rPr lang="en-US" sz="1800" b="1" i="1" dirty="0"/>
              <a:t> </a:t>
            </a:r>
            <a:r>
              <a:rPr lang="en-US" sz="1800" b="1" i="1" dirty="0" err="1"/>
              <a:t>i</a:t>
            </a:r>
            <a:r>
              <a:rPr lang="en-US" sz="1800" b="1" i="1" dirty="0"/>
              <a:t> </a:t>
            </a:r>
            <a:r>
              <a:rPr lang="en-US" sz="1800" b="1" i="1" dirty="0" err="1"/>
              <a:t>Vojska</a:t>
            </a:r>
            <a:r>
              <a:rPr lang="en-US" sz="1800" b="1" i="1" dirty="0"/>
              <a:t>, </a:t>
            </a:r>
            <a:r>
              <a:rPr lang="en-US" sz="1800" b="1" i="1" dirty="0" err="1"/>
              <a:t>dok</a:t>
            </a:r>
            <a:r>
              <a:rPr lang="en-US" sz="1800" b="1" i="1" dirty="0"/>
              <a:t> </a:t>
            </a:r>
            <a:r>
              <a:rPr lang="en-US" sz="1800" b="1" i="1" dirty="0" err="1"/>
              <a:t>najniži</a:t>
            </a:r>
            <a:r>
              <a:rPr lang="en-US" sz="1800" b="1" i="1" dirty="0"/>
              <a:t> </a:t>
            </a:r>
            <a:r>
              <a:rPr lang="en-US" sz="1800" b="1" i="1" dirty="0" err="1"/>
              <a:t>stepen</a:t>
            </a:r>
            <a:r>
              <a:rPr lang="en-US" sz="1800" b="1" i="1" dirty="0"/>
              <a:t> </a:t>
            </a:r>
            <a:r>
              <a:rPr lang="en-US" sz="1800" b="1" i="1" dirty="0" err="1"/>
              <a:t>povjerenja</a:t>
            </a:r>
            <a:r>
              <a:rPr lang="en-US" sz="1800" b="1" i="1" dirty="0"/>
              <a:t> </a:t>
            </a:r>
            <a:r>
              <a:rPr lang="en-US" sz="1800" b="1" i="1" dirty="0" err="1"/>
              <a:t>građani</a:t>
            </a:r>
            <a:r>
              <a:rPr lang="en-US" sz="1800" b="1" i="1" dirty="0"/>
              <a:t> </a:t>
            </a:r>
            <a:r>
              <a:rPr lang="en-US" sz="1800" b="1" i="1" dirty="0" err="1"/>
              <a:t>iskazuju</a:t>
            </a:r>
            <a:r>
              <a:rPr lang="en-US" sz="1800" b="1" i="1" dirty="0"/>
              <a:t> </a:t>
            </a:r>
            <a:r>
              <a:rPr lang="en-US" sz="1800" b="1" i="1" dirty="0" err="1"/>
              <a:t>prema</a:t>
            </a:r>
            <a:r>
              <a:rPr lang="en-US" sz="1800" b="1" i="1" dirty="0"/>
              <a:t> </a:t>
            </a:r>
            <a:r>
              <a:rPr lang="en-US" sz="1800" b="1" i="1" dirty="0" err="1"/>
              <a:t>političkim</a:t>
            </a:r>
            <a:r>
              <a:rPr lang="en-US" sz="1800" b="1" i="1" dirty="0"/>
              <a:t> </a:t>
            </a:r>
            <a:r>
              <a:rPr lang="en-US" sz="1800" b="1" i="1" dirty="0" err="1"/>
              <a:t>partijama</a:t>
            </a:r>
            <a:r>
              <a:rPr lang="en-US" sz="1800" b="1" i="1" dirty="0"/>
              <a:t> </a:t>
            </a:r>
            <a:r>
              <a:rPr lang="en-US" sz="1800" b="1" i="1" dirty="0" err="1"/>
              <a:t>i</a:t>
            </a:r>
            <a:r>
              <a:rPr lang="en-US" sz="1800" b="1" i="1" dirty="0"/>
              <a:t> </a:t>
            </a:r>
            <a:r>
              <a:rPr lang="en-US" sz="1800" b="1" i="1" dirty="0" err="1"/>
              <a:t>tužilaštvu</a:t>
            </a:r>
            <a:r>
              <a:rPr lang="en-US" sz="1800" b="1" i="1" dirty="0"/>
              <a:t>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2DCCE2C7-546D-4025-B5A9-466E4B554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19308750"/>
              </p:ext>
            </p:extLst>
          </p:nvPr>
        </p:nvGraphicFramePr>
        <p:xfrm>
          <a:off x="265136" y="2041831"/>
          <a:ext cx="12626952" cy="470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6C7784C-7C2A-4A05-BCA7-AA5E501EDF79}"/>
              </a:ext>
            </a:extLst>
          </p:cNvPr>
          <p:cNvSpPr/>
          <p:nvPr/>
        </p:nvSpPr>
        <p:spPr>
          <a:xfrm>
            <a:off x="387617" y="1875631"/>
            <a:ext cx="1226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1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Podaci su u %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6B55E9B1-255D-4786-91AD-55024C10A11F}"/>
              </a:ext>
            </a:extLst>
          </p:cNvPr>
          <p:cNvSpPr txBox="1">
            <a:spLocks/>
          </p:cNvSpPr>
          <p:nvPr/>
        </p:nvSpPr>
        <p:spPr bwMode="gray">
          <a:xfrm>
            <a:off x="242887" y="6904831"/>
            <a:ext cx="9448800" cy="348775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8613" indent="-328613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9613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261938" algn="l" defTabSz="1051802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Geomanist Light" pitchFamily="50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92458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8359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44260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70162" indent="-262950" algn="l" defTabSz="10518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3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r-Latn-R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Na skali od 1 do 5, gdje 1 znači Uopšte nemam povjerenje, a 5 Vjerujem u potpunosti, ocijenite stepen povjerenja koje imate u sljedeće institucije…?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defTabSz="953984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</a:pPr>
            <a:r>
              <a:rPr lang="en-US" sz="1100" b="0" i="1" dirty="0">
                <a:solidFill>
                  <a:schemeClr val="tx1"/>
                </a:solidFill>
              </a:rPr>
              <a:t>Ba</a:t>
            </a:r>
            <a:r>
              <a:rPr lang="sr-Latn-RS" sz="1100" b="0" i="1" dirty="0">
                <a:solidFill>
                  <a:schemeClr val="tx1"/>
                </a:solidFill>
              </a:rPr>
              <a:t>za</a:t>
            </a:r>
            <a:r>
              <a:rPr lang="en-US" sz="1100" b="0" i="1" dirty="0">
                <a:solidFill>
                  <a:schemeClr val="tx1"/>
                </a:solidFill>
              </a:rPr>
              <a:t>: </a:t>
            </a:r>
            <a:r>
              <a:rPr lang="sr-Latn-RS" sz="1100" b="0" i="1" dirty="0">
                <a:solidFill>
                  <a:schemeClr val="tx1"/>
                </a:solidFill>
              </a:rPr>
              <a:t>Ukupna ciljna populacija</a:t>
            </a:r>
            <a:r>
              <a:rPr lang="en-US" sz="1100" b="0" i="1" dirty="0">
                <a:solidFill>
                  <a:schemeClr val="tx1"/>
                </a:solidFill>
              </a:rPr>
              <a:t>, N=1023</a:t>
            </a:r>
            <a:endParaRPr lang="sr-Latn-RS" sz="11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24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64D494-30A7-4D81-93E3-EBB9EE66C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1522" y="947691"/>
            <a:ext cx="1609764" cy="1609764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 bwMode="gray">
          <a:xfrm>
            <a:off x="371733" y="2042677"/>
            <a:ext cx="6119554" cy="29546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79339" tIns="0" rIns="79339" bIns="0" rtlCol="0" anchor="ctr">
            <a:spAutoFit/>
          </a:bodyPr>
          <a:lstStyle>
            <a:lvl1pPr algn="l" defTabSz="953867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33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it-IT" sz="4800" dirty="0">
                <a:solidFill>
                  <a:schemeClr val="tx1"/>
                </a:solidFill>
              </a:rPr>
              <a:t>Povjerenj</a:t>
            </a:r>
            <a:r>
              <a:rPr lang="sr-Latn-RS" sz="4800" dirty="0">
                <a:solidFill>
                  <a:schemeClr val="tx1"/>
                </a:solidFill>
              </a:rPr>
              <a:t>e</a:t>
            </a:r>
            <a:r>
              <a:rPr lang="it-IT" sz="4800" dirty="0">
                <a:solidFill>
                  <a:schemeClr val="tx1"/>
                </a:solidFill>
              </a:rPr>
              <a:t> građana u pravosudne organe i pravosudni sistem uopšte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0" r="20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4504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heme/theme1.xml><?xml version="1.0" encoding="utf-8"?>
<a:theme xmlns:a="http://schemas.openxmlformats.org/drawingml/2006/main" name="Presentation - Cerise">
  <a:themeElements>
    <a:clrScheme name="_2016_ipsos_uu">
      <a:dk1>
        <a:srgbClr val="222223"/>
      </a:dk1>
      <a:lt1>
        <a:sysClr val="window" lastClr="FFFFFF"/>
      </a:lt1>
      <a:dk2>
        <a:srgbClr val="222223"/>
      </a:dk2>
      <a:lt2>
        <a:srgbClr val="CB333B"/>
      </a:lt2>
      <a:accent1>
        <a:srgbClr val="007681"/>
      </a:accent1>
      <a:accent2>
        <a:srgbClr val="CB333B"/>
      </a:accent2>
      <a:accent3>
        <a:srgbClr val="888B8D"/>
      </a:accent3>
      <a:accent4>
        <a:srgbClr val="C8C9C7"/>
      </a:accent4>
      <a:accent5>
        <a:srgbClr val="71B2C9"/>
      </a:accent5>
      <a:accent6>
        <a:srgbClr val="1B365D"/>
      </a:accent6>
      <a:hlink>
        <a:srgbClr val="485CC7"/>
      </a:hlink>
      <a:folHlink>
        <a:srgbClr val="00B2A9"/>
      </a:folHlink>
    </a:clrScheme>
    <a:fontScheme name="_Ipsos_Presentation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1">
            <a:lumMod val="90000"/>
            <a:lumOff val="10000"/>
          </a:schemeClr>
        </a:solidFill>
        <a:ln>
          <a:noFill/>
        </a:ln>
      </a:spPr>
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bg2"/>
          </a:buClr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500"/>
          </a:spcBef>
          <a:spcAft>
            <a:spcPts val="500"/>
          </a:spcAft>
          <a:buClr>
            <a:schemeClr val="bg2"/>
          </a:buCl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_uu_16-9_ipsosmori_template_2016_v2.potx" id="{49560B66-6348-4A3B-B973-B2AE929DF168}" vid="{D48E248E-90E1-42E3-AE10-14E2FA41D6D2}"/>
    </a:ext>
  </a:extLst>
</a:theme>
</file>

<file path=ppt/theme/theme2.xml><?xml version="1.0" encoding="utf-8"?>
<a:theme xmlns:a="http://schemas.openxmlformats.org/drawingml/2006/main" name="Office Theme">
  <a:themeElements>
    <a:clrScheme name="_Ipsos_Black_(Modern)">
      <a:dk1>
        <a:srgbClr val="222223"/>
      </a:dk1>
      <a:lt1>
        <a:sysClr val="window" lastClr="FFFFFF"/>
      </a:lt1>
      <a:dk2>
        <a:srgbClr val="888B8D"/>
      </a:dk2>
      <a:lt2>
        <a:srgbClr val="222223"/>
      </a:lt2>
      <a:accent1>
        <a:srgbClr val="F1BE48"/>
      </a:accent1>
      <a:accent2>
        <a:srgbClr val="888B8D"/>
      </a:accent2>
      <a:accent3>
        <a:srgbClr val="FF585D"/>
      </a:accent3>
      <a:accent4>
        <a:srgbClr val="71B2C9"/>
      </a:accent4>
      <a:accent5>
        <a:srgbClr val="C8C9C7"/>
      </a:accent5>
      <a:accent6>
        <a:srgbClr val="74AA50"/>
      </a:accent6>
      <a:hlink>
        <a:srgbClr val="485CC7"/>
      </a:hlink>
      <a:folHlink>
        <a:srgbClr val="00B2A9"/>
      </a:folHlink>
    </a:clrScheme>
    <a:fontScheme name="_Ipsos Report Fonts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_Ipsos_Black_(Modern)">
      <a:dk1>
        <a:srgbClr val="222223"/>
      </a:dk1>
      <a:lt1>
        <a:sysClr val="window" lastClr="FFFFFF"/>
      </a:lt1>
      <a:dk2>
        <a:srgbClr val="888B8D"/>
      </a:dk2>
      <a:lt2>
        <a:srgbClr val="222223"/>
      </a:lt2>
      <a:accent1>
        <a:srgbClr val="F1BE48"/>
      </a:accent1>
      <a:accent2>
        <a:srgbClr val="888B8D"/>
      </a:accent2>
      <a:accent3>
        <a:srgbClr val="FF585D"/>
      </a:accent3>
      <a:accent4>
        <a:srgbClr val="71B2C9"/>
      </a:accent4>
      <a:accent5>
        <a:srgbClr val="C8C9C7"/>
      </a:accent5>
      <a:accent6>
        <a:srgbClr val="74AA50"/>
      </a:accent6>
      <a:hlink>
        <a:srgbClr val="485CC7"/>
      </a:hlink>
      <a:folHlink>
        <a:srgbClr val="00B2A9"/>
      </a:folHlink>
    </a:clrScheme>
    <a:fontScheme name="_Ipsos Report Fonts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_uu_16-9_ipsosmori_template_2016_v2</Template>
  <TotalTime>0</TotalTime>
  <Words>1296</Words>
  <Application>Microsoft Office PowerPoint</Application>
  <PresentationFormat>Custom</PresentationFormat>
  <Paragraphs>146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Presentation - Cerise</vt:lpstr>
      <vt:lpstr>Diapositive think-cell</vt:lpstr>
      <vt:lpstr>Slide 1</vt:lpstr>
      <vt:lpstr>Sadržaj</vt:lpstr>
      <vt:lpstr>Slide 3</vt:lpstr>
      <vt:lpstr>Struktura uzorka</vt:lpstr>
      <vt:lpstr>Slide 5</vt:lpstr>
      <vt:lpstr>Slide 6</vt:lpstr>
      <vt:lpstr>Pravac zemlje</vt:lpstr>
      <vt:lpstr>Stepen povjerenja u različite institucije</vt:lpstr>
      <vt:lpstr>Slide 9</vt:lpstr>
      <vt:lpstr>Povjerenje u pravosudni sistem Crne Gore</vt:lpstr>
      <vt:lpstr>Najvažniji prioritet u reformi pravosuđa</vt:lpstr>
      <vt:lpstr>Stepen političkog uticaja u sljedećim institucijama</vt:lpstr>
      <vt:lpstr>Informisanost,  ocjena nezavisnosti i efikasnosti tužilaštva</vt:lpstr>
      <vt:lpstr>Stav o nezavisnosti istrage u slučaju pokretanja postupka</vt:lpstr>
      <vt:lpstr>Stav o uticaju na odluke tužilaštva</vt:lpstr>
      <vt:lpstr>Stav o uticaju na odluke Specijalnog državnog tužilaštva</vt:lpstr>
      <vt:lpstr>Ocjena rada Specijalnog državnog tužilaštva </vt:lpstr>
      <vt:lpstr>Ocjena rada Specijalnog državnog tužioca Milivoja Katnića </vt:lpstr>
      <vt:lpstr>Nezavisnost tužilaca u radu</vt:lpstr>
      <vt:lpstr>Prijava slučajeva organizovanog kriminala i korupcije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2017-10-12T12:19:40Z</dcterms:created>
  <dcterms:modified xsi:type="dcterms:W3CDTF">2021-12-03T07:53:45Z</dcterms:modified>
</cp:coreProperties>
</file>